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Lst>
  <p:notesMasterIdLst>
    <p:notesMasterId r:id="rId28"/>
  </p:notesMasterIdLst>
  <p:sldIdLst>
    <p:sldId id="300" r:id="rId5"/>
    <p:sldId id="358" r:id="rId6"/>
    <p:sldId id="365" r:id="rId7"/>
    <p:sldId id="257" r:id="rId8"/>
    <p:sldId id="352" r:id="rId9"/>
    <p:sldId id="366" r:id="rId10"/>
    <p:sldId id="354" r:id="rId11"/>
    <p:sldId id="303" r:id="rId12"/>
    <p:sldId id="327" r:id="rId13"/>
    <p:sldId id="356" r:id="rId14"/>
    <p:sldId id="373" r:id="rId15"/>
    <p:sldId id="371" r:id="rId16"/>
    <p:sldId id="362" r:id="rId17"/>
    <p:sldId id="370" r:id="rId18"/>
    <p:sldId id="359" r:id="rId19"/>
    <p:sldId id="372" r:id="rId20"/>
    <p:sldId id="368" r:id="rId21"/>
    <p:sldId id="369" r:id="rId22"/>
    <p:sldId id="364" r:id="rId23"/>
    <p:sldId id="357" r:id="rId24"/>
    <p:sldId id="363" r:id="rId25"/>
    <p:sldId id="367"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94" autoAdjust="0"/>
    <p:restoredTop sz="88468" autoAdjust="0"/>
  </p:normalViewPr>
  <p:slideViewPr>
    <p:cSldViewPr snapToGrid="0">
      <p:cViewPr varScale="1">
        <p:scale>
          <a:sx n="65" d="100"/>
          <a:sy n="65" d="100"/>
        </p:scale>
        <p:origin x="1254" y="72"/>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tiff>
</file>

<file path=ppt/media/image19.png>
</file>

<file path=ppt/media/image2.jpeg>
</file>

<file path=ppt/media/image20.png>
</file>

<file path=ppt/media/image21.tiff>
</file>

<file path=ppt/media/image22.png>
</file>

<file path=ppt/media/image23.png>
</file>

<file path=ppt/media/image24.jpg>
</file>

<file path=ppt/media/image25.tiff>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tiff>
</file>

<file path=ppt/media/image34.png>
</file>

<file path=ppt/media/image35.jpg>
</file>

<file path=ppt/media/image36.png>
</file>

<file path=ppt/media/image37.png>
</file>

<file path=ppt/media/image38.png>
</file>

<file path=ppt/media/image39.png>
</file>

<file path=ppt/media/image4.tiff>
</file>

<file path=ppt/media/image5.tiff>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9/27/2018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8</a:t>
            </a:fld>
            <a:endParaRPr lang="en-US"/>
          </a:p>
        </p:txBody>
      </p:sp>
    </p:spTree>
    <p:extLst>
      <p:ext uri="{BB962C8B-B14F-4D97-AF65-F5344CB8AC3E}">
        <p14:creationId xmlns:p14="http://schemas.microsoft.com/office/powerpoint/2010/main" val="4222584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20</a:t>
            </a:fld>
            <a:endParaRPr lang="en-CA"/>
          </a:p>
        </p:txBody>
      </p:sp>
    </p:spTree>
    <p:extLst>
      <p:ext uri="{BB962C8B-B14F-4D97-AF65-F5344CB8AC3E}">
        <p14:creationId xmlns:p14="http://schemas.microsoft.com/office/powerpoint/2010/main" val="2526144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21</a:t>
            </a:fld>
            <a:endParaRPr lang="en-CA"/>
          </a:p>
        </p:txBody>
      </p:sp>
    </p:spTree>
    <p:extLst>
      <p:ext uri="{BB962C8B-B14F-4D97-AF65-F5344CB8AC3E}">
        <p14:creationId xmlns:p14="http://schemas.microsoft.com/office/powerpoint/2010/main" val="414095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 is a global, not-for-profit association where data professionals Connect, Share and Learn.</a:t>
            </a:r>
          </a:p>
          <a:p>
            <a:r>
              <a:rPr lang="en-US" dirty="0"/>
              <a:t>Joining PASS is free, and gives you access to hundreds of hours of free online content, live virtual and in-person events, the ability to join Local Groups in your area, and an annual conference, PASS Summit.</a:t>
            </a:r>
          </a:p>
          <a:p>
            <a:r>
              <a:rPr lang="en-US" dirty="0"/>
              <a:t>PASS is a great way to connect with like-minded professionals, increase your technical expertise, and grow your career.</a:t>
            </a:r>
          </a:p>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9</a:t>
            </a:fld>
            <a:endParaRPr lang="en-CA"/>
          </a:p>
        </p:txBody>
      </p:sp>
    </p:spTree>
    <p:extLst>
      <p:ext uri="{BB962C8B-B14F-4D97-AF65-F5344CB8AC3E}">
        <p14:creationId xmlns:p14="http://schemas.microsoft.com/office/powerpoint/2010/main" val="2689702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10</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12</a:t>
            </a:fld>
            <a:endParaRPr lang="en-US"/>
          </a:p>
        </p:txBody>
      </p:sp>
    </p:spTree>
    <p:extLst>
      <p:ext uri="{BB962C8B-B14F-4D97-AF65-F5344CB8AC3E}">
        <p14:creationId xmlns:p14="http://schemas.microsoft.com/office/powerpoint/2010/main" val="4190320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13</a:t>
            </a:fld>
            <a:endParaRPr lang="en-US"/>
          </a:p>
        </p:txBody>
      </p:sp>
    </p:spTree>
    <p:extLst>
      <p:ext uri="{BB962C8B-B14F-4D97-AF65-F5344CB8AC3E}">
        <p14:creationId xmlns:p14="http://schemas.microsoft.com/office/powerpoint/2010/main" val="180096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15</a:t>
            </a:fld>
            <a:endParaRPr lang="en-CA"/>
          </a:p>
        </p:txBody>
      </p:sp>
    </p:spTree>
    <p:extLst>
      <p:ext uri="{BB962C8B-B14F-4D97-AF65-F5344CB8AC3E}">
        <p14:creationId xmlns:p14="http://schemas.microsoft.com/office/powerpoint/2010/main" val="2730820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16</a:t>
            </a:fld>
            <a:endParaRPr lang="en-CA"/>
          </a:p>
        </p:txBody>
      </p:sp>
    </p:spTree>
    <p:extLst>
      <p:ext uri="{BB962C8B-B14F-4D97-AF65-F5344CB8AC3E}">
        <p14:creationId xmlns:p14="http://schemas.microsoft.com/office/powerpoint/2010/main" val="968376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17</a:t>
            </a:fld>
            <a:endParaRPr lang="en-CA"/>
          </a:p>
        </p:txBody>
      </p:sp>
    </p:spTree>
    <p:extLst>
      <p:ext uri="{BB962C8B-B14F-4D97-AF65-F5344CB8AC3E}">
        <p14:creationId xmlns:p14="http://schemas.microsoft.com/office/powerpoint/2010/main" val="3346934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19</a:t>
            </a:fld>
            <a:endParaRPr lang="en-CA"/>
          </a:p>
        </p:txBody>
      </p:sp>
    </p:spTree>
    <p:extLst>
      <p:ext uri="{BB962C8B-B14F-4D97-AF65-F5344CB8AC3E}">
        <p14:creationId xmlns:p14="http://schemas.microsoft.com/office/powerpoint/2010/main" val="42047834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9/27/2018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9/27/2018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9/27/2018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9/27/2018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9/27/2018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9/27/2018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9/27/2018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9/27/2018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9/27/2018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9/27/2018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9/27/2018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image" Target="../media/image1.png"/><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9/27/2018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www.sqlservercentral.com/NewsletterArchive/2018/08/26/17483391"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www.microsoft.com/en-us/sql-server/sql-server-2019"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twitter.com/EduardoDBA" TargetMode="External"/><Relationship Id="rId7"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8.tiff"/><Relationship Id="rId5" Type="http://schemas.openxmlformats.org/officeDocument/2006/relationships/hyperlink" Target="http://www.sqlservercentral.com/NewsletterArchive/2018/09/15/17531178" TargetMode="External"/><Relationship Id="rId4" Type="http://schemas.openxmlformats.org/officeDocument/2006/relationships/hyperlink" Target="http://www.sqlservercentral.com/NewsletterArchive/2018/08/26/17483391"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twitter.com/dbamastery"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tiff"/><Relationship Id="rId4" Type="http://schemas.openxmlformats.org/officeDocument/2006/relationships/hyperlink" Target="https://www.sqlsaturday.com/774/Sessions/Details.aspx?sid=77464"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3.xml"/><Relationship Id="rId5" Type="http://schemas.openxmlformats.org/officeDocument/2006/relationships/hyperlink" Target="https://envelope-community.azurewebsites.net/translation/index?pid=3310a3ac-505e-41e1-9c4d-1074749d987b" TargetMode="External"/><Relationship Id="rId4" Type="http://schemas.openxmlformats.org/officeDocument/2006/relationships/hyperlink" Target="https://twitter.com/charaujo"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mssqltips.com/sqlserverauthor/321/alejandro-cobar/"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tiff"/></Relationships>
</file>

<file path=ppt/slides/_rels/slide16.xml.rels><?xml version="1.0" encoding="UTF-8" standalone="yes"?>
<Relationships xmlns="http://schemas.openxmlformats.org/package/2006/relationships"><Relationship Id="rId3" Type="http://schemas.openxmlformats.org/officeDocument/2006/relationships/hyperlink" Target="https://twitter.com/pabechevb"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25.tiff"/><Relationship Id="rId4" Type="http://schemas.openxmlformats.org/officeDocument/2006/relationships/hyperlink" Target="https://www.mssqltips.com/sqlserverauthor/267/pablo-echeverri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twitter.com/EduardoDBA" TargetMode="External"/><Relationship Id="rId7"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28.png"/><Relationship Id="rId5" Type="http://schemas.openxmlformats.org/officeDocument/2006/relationships/image" Target="../media/image25.tiff"/><Relationship Id="rId4" Type="http://schemas.openxmlformats.org/officeDocument/2006/relationships/hyperlink" Target="https://www.mssqltips.com/sqlserverauthor/315/eduardo-pivaral/"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youracclaim.com/users/eduardo-pivaral" TargetMode="External"/><Relationship Id="rId2" Type="http://schemas.openxmlformats.org/officeDocument/2006/relationships/hyperlink" Target="https://twitter.com/EduardoDBA" TargetMode="External"/><Relationship Id="rId1" Type="http://schemas.openxmlformats.org/officeDocument/2006/relationships/slideLayout" Target="../slideLayouts/slideLayout5.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TSSUG" TargetMode="External"/><Relationship Id="rId2" Type="http://schemas.openxmlformats.org/officeDocument/2006/relationships/hyperlink" Target="http://gtssug.pass.org/" TargetMode="External"/><Relationship Id="rId1" Type="http://schemas.openxmlformats.org/officeDocument/2006/relationships/slideLayout" Target="../slideLayouts/slideLayout16.xml"/><Relationship Id="rId5" Type="http://schemas.openxmlformats.org/officeDocument/2006/relationships/image" Target="../media/image5.tiff"/><Relationship Id="rId4" Type="http://schemas.openxmlformats.org/officeDocument/2006/relationships/image" Target="../media/image4.tiff"/></Relationships>
</file>

<file path=ppt/slides/_rels/slide20.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hyperlink" Target="mailto:gtssug@gmail.com" TargetMode="External"/><Relationship Id="rId5" Type="http://schemas.openxmlformats.org/officeDocument/2006/relationships/image" Target="../media/image34.png"/><Relationship Id="rId4" Type="http://schemas.openxmlformats.org/officeDocument/2006/relationships/image" Target="../media/image33.tiff"/></Relationships>
</file>

<file path=ppt/slides/_rels/slide2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5" Type="http://schemas.openxmlformats.org/officeDocument/2006/relationships/image" Target="../media/image37.png"/><Relationship Id="rId4" Type="http://schemas.openxmlformats.org/officeDocument/2006/relationships/hyperlink" Target="https://twitter.com/gtssug"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8.png"/><Relationship Id="rId1" Type="http://schemas.openxmlformats.org/officeDocument/2006/relationships/slideLayout" Target="../slideLayouts/slideLayout3.xml"/><Relationship Id="rId5" Type="http://schemas.openxmlformats.org/officeDocument/2006/relationships/image" Target="../media/image39.png"/><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www.sqlsaturday.com/268/eventhome.aspx"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www.pass.org/" TargetMode="Externa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September 2018</a:t>
            </a:r>
            <a:endParaRPr lang="en-US" sz="5000" dirty="0"/>
          </a:p>
        </p:txBody>
      </p:sp>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062040" y="384901"/>
            <a:ext cx="10044059" cy="3724096"/>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r>
              <a:rPr lang="en-US" sz="2000" b="1" dirty="0">
                <a:solidFill>
                  <a:schemeClr val="bg2">
                    <a:lumMod val="50000"/>
                  </a:schemeClr>
                </a:solidFill>
              </a:rPr>
              <a:t>SQL Server 2019 CTP: </a:t>
            </a:r>
            <a:r>
              <a:rPr lang="en-US" dirty="0">
                <a:solidFill>
                  <a:schemeClr val="bg2">
                    <a:lumMod val="50000"/>
                  </a:schemeClr>
                </a:solidFill>
              </a:rPr>
              <a:t>it is live! you can learn more about the new features and give it a try:</a:t>
            </a:r>
          </a:p>
          <a:p>
            <a:pPr algn="just"/>
            <a:endParaRPr lang="en-US" sz="2000" dirty="0">
              <a:solidFill>
                <a:schemeClr val="bg2">
                  <a:lumMod val="50000"/>
                </a:schemeClr>
              </a:solidFill>
              <a:hlinkClick r:id="rId3"/>
            </a:endParaRPr>
          </a:p>
          <a:p>
            <a:pPr algn="just"/>
            <a:r>
              <a:rPr lang="en-US" sz="2000" dirty="0">
                <a:solidFill>
                  <a:schemeClr val="bg2">
                    <a:lumMod val="50000"/>
                  </a:schemeClr>
                </a:solidFill>
                <a:hlinkClick r:id="rId4"/>
              </a:rPr>
              <a:t>https://www.microsoft.com/en-us/sql-server/sql-server-2019</a:t>
            </a:r>
            <a:endParaRPr lang="en-US" sz="20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p:txBody>
      </p:sp>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dirty="0"/>
              <a:t>Newsletter</a:t>
            </a:r>
          </a:p>
        </p:txBody>
      </p:sp>
      <p:pic>
        <p:nvPicPr>
          <p:cNvPr id="4" name="Picture 3">
            <a:extLst>
              <a:ext uri="{FF2B5EF4-FFF2-40B4-BE49-F238E27FC236}">
                <a16:creationId xmlns:a16="http://schemas.microsoft.com/office/drawing/2014/main" id="{F5C25817-EF73-4F38-B643-DDAD754869EB}"/>
              </a:ext>
            </a:extLst>
          </p:cNvPr>
          <p:cNvPicPr>
            <a:picLocks noChangeAspect="1"/>
          </p:cNvPicPr>
          <p:nvPr/>
        </p:nvPicPr>
        <p:blipFill>
          <a:blip r:embed="rId5"/>
          <a:stretch>
            <a:fillRect/>
          </a:stretch>
        </p:blipFill>
        <p:spPr>
          <a:xfrm>
            <a:off x="2057400" y="2867024"/>
            <a:ext cx="8077200" cy="3867150"/>
          </a:xfrm>
          <a:prstGeom prst="rect">
            <a:avLst/>
          </a:prstGeom>
        </p:spPr>
      </p:pic>
      <p:pic>
        <p:nvPicPr>
          <p:cNvPr id="5" name="Picture 4">
            <a:extLst>
              <a:ext uri="{FF2B5EF4-FFF2-40B4-BE49-F238E27FC236}">
                <a16:creationId xmlns:a16="http://schemas.microsoft.com/office/drawing/2014/main" id="{52A103CC-2454-4219-8E80-AFA0F10A9D8D}"/>
              </a:ext>
            </a:extLst>
          </p:cNvPr>
          <p:cNvPicPr>
            <a:picLocks noChangeAspect="1"/>
          </p:cNvPicPr>
          <p:nvPr/>
        </p:nvPicPr>
        <p:blipFill>
          <a:blip r:embed="rId6"/>
          <a:stretch>
            <a:fillRect/>
          </a:stretch>
        </p:blipFill>
        <p:spPr>
          <a:xfrm>
            <a:off x="597668" y="762421"/>
            <a:ext cx="3039369" cy="753058"/>
          </a:xfrm>
          <a:prstGeom prst="rect">
            <a:avLst/>
          </a:prstGeom>
        </p:spPr>
      </p:pic>
    </p:spTree>
    <p:extLst>
      <p:ext uri="{BB962C8B-B14F-4D97-AF65-F5344CB8AC3E}">
        <p14:creationId xmlns:p14="http://schemas.microsoft.com/office/powerpoint/2010/main" val="2028023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974EBC-1C2E-4CCB-B113-3CDDC62ED62B}"/>
              </a:ext>
            </a:extLst>
          </p:cNvPr>
          <p:cNvSpPr>
            <a:spLocks noGrp="1"/>
          </p:cNvSpPr>
          <p:nvPr>
            <p:ph idx="1"/>
          </p:nvPr>
        </p:nvSpPr>
        <p:spPr>
          <a:xfrm>
            <a:off x="1836172" y="1448178"/>
            <a:ext cx="8519653" cy="1641610"/>
          </a:xfrm>
        </p:spPr>
        <p:txBody>
          <a:bodyPr>
            <a:normAutofit/>
          </a:bodyPr>
          <a:lstStyle/>
          <a:p>
            <a:pPr algn="ctr"/>
            <a:r>
              <a:rPr lang="en-US" sz="3200" dirty="0"/>
              <a:t>Congratulations to Allan Fong for his new job!!!</a:t>
            </a:r>
          </a:p>
        </p:txBody>
      </p:sp>
      <p:pic>
        <p:nvPicPr>
          <p:cNvPr id="5" name="Picture 4">
            <a:extLst>
              <a:ext uri="{FF2B5EF4-FFF2-40B4-BE49-F238E27FC236}">
                <a16:creationId xmlns:a16="http://schemas.microsoft.com/office/drawing/2014/main" id="{438FEA95-A68F-489E-9F9A-797BC302D0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6218" y="2878392"/>
            <a:ext cx="3139563" cy="31395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466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085903" y="1430835"/>
            <a:ext cx="10044059" cy="4154984"/>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r>
              <a:rPr lang="en-US" sz="2200" b="1" dirty="0">
                <a:solidFill>
                  <a:schemeClr val="bg2">
                    <a:lumMod val="50000"/>
                  </a:schemeClr>
                </a:solidFill>
              </a:rPr>
              <a:t>Eduardo Pivaral </a:t>
            </a:r>
            <a:r>
              <a:rPr lang="en-US" sz="2200" dirty="0">
                <a:solidFill>
                  <a:schemeClr val="bg2">
                    <a:lumMod val="50000"/>
                  </a:schemeClr>
                </a:solidFill>
              </a:rPr>
              <a:t>(</a:t>
            </a:r>
            <a:r>
              <a:rPr lang="en-US" sz="2200" dirty="0">
                <a:solidFill>
                  <a:schemeClr val="bg2">
                    <a:lumMod val="50000"/>
                  </a:schemeClr>
                </a:solidFill>
                <a:hlinkClick r:id="rId3"/>
              </a:rPr>
              <a:t>@EduardoDBA</a:t>
            </a:r>
            <a:r>
              <a:rPr lang="en-US" sz="2200" dirty="0">
                <a:solidFill>
                  <a:schemeClr val="bg2">
                    <a:lumMod val="50000"/>
                  </a:schemeClr>
                </a:solidFill>
              </a:rPr>
              <a:t>) blog posts were featured in September 15</a:t>
            </a:r>
            <a:r>
              <a:rPr lang="en-US" sz="2200" baseline="30000" dirty="0">
                <a:solidFill>
                  <a:schemeClr val="bg2">
                    <a:lumMod val="50000"/>
                  </a:schemeClr>
                </a:solidFill>
              </a:rPr>
              <a:t>th </a:t>
            </a:r>
            <a:r>
              <a:rPr lang="en-US" sz="2200" dirty="0">
                <a:solidFill>
                  <a:schemeClr val="bg2">
                    <a:lumMod val="50000"/>
                  </a:schemeClr>
                </a:solidFill>
              </a:rPr>
              <a:t>SQL Server Central newsletter</a:t>
            </a:r>
          </a:p>
          <a:p>
            <a:pPr algn="just"/>
            <a:endParaRPr lang="en-US" sz="2200" dirty="0">
              <a:solidFill>
                <a:schemeClr val="bg2">
                  <a:lumMod val="50000"/>
                </a:schemeClr>
              </a:solidFill>
              <a:hlinkClick r:id="rId4"/>
            </a:endParaRPr>
          </a:p>
          <a:p>
            <a:pPr algn="just"/>
            <a:r>
              <a:rPr lang="en-US" sz="2200" dirty="0">
                <a:solidFill>
                  <a:schemeClr val="bg2">
                    <a:lumMod val="50000"/>
                  </a:schemeClr>
                </a:solidFill>
                <a:hlinkClick r:id="rId5"/>
              </a:rPr>
              <a:t>http://www.sqlservercentral.com/NewsletterArchive/2018/09/15/17531178</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p:txBody>
      </p:sp>
      <p:pic>
        <p:nvPicPr>
          <p:cNvPr id="20" name="Picture 19">
            <a:extLst>
              <a:ext uri="{FF2B5EF4-FFF2-40B4-BE49-F238E27FC236}">
                <a16:creationId xmlns:a16="http://schemas.microsoft.com/office/drawing/2014/main" id="{512036DB-2AA5-E341-88EA-DA919F612DB6}"/>
              </a:ext>
            </a:extLst>
          </p:cNvPr>
          <p:cNvPicPr>
            <a:picLocks noChangeAspect="1"/>
          </p:cNvPicPr>
          <p:nvPr/>
        </p:nvPicPr>
        <p:blipFill>
          <a:blip r:embed="rId6"/>
          <a:stretch>
            <a:fillRect/>
          </a:stretch>
        </p:blipFill>
        <p:spPr>
          <a:xfrm>
            <a:off x="1085903" y="1083260"/>
            <a:ext cx="3136900" cy="1028700"/>
          </a:xfrm>
          <a:prstGeom prst="rect">
            <a:avLst/>
          </a:prstGeom>
        </p:spPr>
      </p:pic>
      <p:pic>
        <p:nvPicPr>
          <p:cNvPr id="2" name="Picture 1">
            <a:extLst>
              <a:ext uri="{FF2B5EF4-FFF2-40B4-BE49-F238E27FC236}">
                <a16:creationId xmlns:a16="http://schemas.microsoft.com/office/drawing/2014/main" id="{83DB8DE3-2AD1-4898-A86E-2AA9A3C50F86}"/>
              </a:ext>
            </a:extLst>
          </p:cNvPr>
          <p:cNvPicPr>
            <a:picLocks noChangeAspect="1"/>
          </p:cNvPicPr>
          <p:nvPr/>
        </p:nvPicPr>
        <p:blipFill>
          <a:blip r:embed="rId7"/>
          <a:stretch>
            <a:fillRect/>
          </a:stretch>
        </p:blipFill>
        <p:spPr>
          <a:xfrm>
            <a:off x="1009649" y="4554506"/>
            <a:ext cx="10172700" cy="466725"/>
          </a:xfrm>
          <a:prstGeom prst="rect">
            <a:avLst/>
          </a:prstGeom>
        </p:spPr>
      </p:pic>
      <p:pic>
        <p:nvPicPr>
          <p:cNvPr id="3" name="Picture 2">
            <a:extLst>
              <a:ext uri="{FF2B5EF4-FFF2-40B4-BE49-F238E27FC236}">
                <a16:creationId xmlns:a16="http://schemas.microsoft.com/office/drawing/2014/main" id="{787105DD-EB6F-4C86-9F2B-EE8D25E33751}"/>
              </a:ext>
            </a:extLst>
          </p:cNvPr>
          <p:cNvPicPr>
            <a:picLocks noChangeAspect="1"/>
          </p:cNvPicPr>
          <p:nvPr/>
        </p:nvPicPr>
        <p:blipFill>
          <a:blip r:embed="rId8"/>
          <a:stretch>
            <a:fillRect/>
          </a:stretch>
        </p:blipFill>
        <p:spPr>
          <a:xfrm>
            <a:off x="1009649" y="5438094"/>
            <a:ext cx="10239375" cy="495300"/>
          </a:xfrm>
          <a:prstGeom prst="rect">
            <a:avLst/>
          </a:prstGeom>
        </p:spPr>
      </p:pic>
    </p:spTree>
    <p:extLst>
      <p:ext uri="{BB962C8B-B14F-4D97-AF65-F5344CB8AC3E}">
        <p14:creationId xmlns:p14="http://schemas.microsoft.com/office/powerpoint/2010/main" val="217475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7CEF710-74B7-8440-A204-6611BACF8AED}"/>
              </a:ext>
            </a:extLst>
          </p:cNvPr>
          <p:cNvSpPr txBox="1"/>
          <p:nvPr/>
        </p:nvSpPr>
        <p:spPr>
          <a:xfrm>
            <a:off x="1157341" y="797401"/>
            <a:ext cx="10044059" cy="4401205"/>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b="1" dirty="0">
              <a:solidFill>
                <a:schemeClr val="bg2">
                  <a:lumMod val="50000"/>
                </a:schemeClr>
              </a:solidFill>
            </a:endParaRPr>
          </a:p>
          <a:p>
            <a:pPr algn="just"/>
            <a:r>
              <a:rPr lang="en-US" sz="2200" b="1" dirty="0">
                <a:solidFill>
                  <a:schemeClr val="bg2">
                    <a:lumMod val="50000"/>
                  </a:schemeClr>
                </a:solidFill>
              </a:rPr>
              <a:t>Carlos Robles </a:t>
            </a:r>
            <a:r>
              <a:rPr lang="en-US" sz="2200" dirty="0">
                <a:solidFill>
                  <a:schemeClr val="bg2">
                    <a:lumMod val="50000"/>
                  </a:schemeClr>
                </a:solidFill>
                <a:hlinkClick r:id="rId3"/>
              </a:rPr>
              <a:t>(@</a:t>
            </a:r>
            <a:r>
              <a:rPr lang="en-US" sz="2200" dirty="0" err="1">
                <a:solidFill>
                  <a:schemeClr val="bg2">
                    <a:lumMod val="50000"/>
                  </a:schemeClr>
                </a:solidFill>
                <a:hlinkClick r:id="rId3"/>
              </a:rPr>
              <a:t>dbamastery</a:t>
            </a:r>
            <a:r>
              <a:rPr lang="en-US" sz="2200" dirty="0">
                <a:solidFill>
                  <a:schemeClr val="bg2">
                    <a:lumMod val="50000"/>
                  </a:schemeClr>
                </a:solidFill>
              </a:rPr>
              <a:t>) Participated as speaker in SQL Saturday #774 in Denver, with the topic:</a:t>
            </a:r>
          </a:p>
          <a:p>
            <a:pPr algn="just"/>
            <a:endParaRPr lang="en-US" sz="2200" b="1" dirty="0">
              <a:solidFill>
                <a:schemeClr val="bg2">
                  <a:lumMod val="50000"/>
                </a:schemeClr>
              </a:solidFill>
            </a:endParaRPr>
          </a:p>
          <a:p>
            <a:pPr algn="just"/>
            <a:r>
              <a:rPr lang="en-US" sz="2400" b="1" dirty="0"/>
              <a:t>How to do a SQL Server Health Check</a:t>
            </a:r>
          </a:p>
          <a:p>
            <a:pPr algn="just"/>
            <a:endParaRPr lang="en-US" sz="2200" dirty="0">
              <a:solidFill>
                <a:schemeClr val="bg2">
                  <a:lumMod val="50000"/>
                </a:schemeClr>
              </a:solidFill>
            </a:endParaRPr>
          </a:p>
          <a:p>
            <a:pPr algn="just"/>
            <a:r>
              <a:rPr lang="en-US" sz="2200" dirty="0">
                <a:solidFill>
                  <a:schemeClr val="bg2">
                    <a:lumMod val="50000"/>
                  </a:schemeClr>
                </a:solidFill>
                <a:hlinkClick r:id="rId4"/>
              </a:rPr>
              <a:t>https://www.sqlsaturday.com/774/Sessions/Details.aspx?sid=77464</a:t>
            </a:r>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US" sz="2200" dirty="0">
              <a:solidFill>
                <a:schemeClr val="bg2">
                  <a:lumMod val="50000"/>
                </a:schemeClr>
              </a:solidFill>
            </a:endParaRPr>
          </a:p>
          <a:p>
            <a:pPr algn="just"/>
            <a:endParaRPr lang="en-CA" sz="1400" dirty="0">
              <a:solidFill>
                <a:srgbClr val="45C2CC"/>
              </a:solidFill>
            </a:endParaRPr>
          </a:p>
        </p:txBody>
      </p:sp>
      <p:pic>
        <p:nvPicPr>
          <p:cNvPr id="2" name="Picture 1">
            <a:extLst>
              <a:ext uri="{FF2B5EF4-FFF2-40B4-BE49-F238E27FC236}">
                <a16:creationId xmlns:a16="http://schemas.microsoft.com/office/drawing/2014/main" id="{9FFA6B40-DB7A-0841-8E37-959920C1AED0}"/>
              </a:ext>
            </a:extLst>
          </p:cNvPr>
          <p:cNvPicPr>
            <a:picLocks noChangeAspect="1"/>
          </p:cNvPicPr>
          <p:nvPr/>
        </p:nvPicPr>
        <p:blipFill>
          <a:blip r:embed="rId5"/>
          <a:stretch>
            <a:fillRect/>
          </a:stretch>
        </p:blipFill>
        <p:spPr>
          <a:xfrm>
            <a:off x="751857" y="509399"/>
            <a:ext cx="5344143" cy="1336036"/>
          </a:xfrm>
          <a:prstGeom prst="rect">
            <a:avLst/>
          </a:prstGeom>
        </p:spPr>
      </p:pic>
      <p:pic>
        <p:nvPicPr>
          <p:cNvPr id="4" name="Picture 3">
            <a:extLst>
              <a:ext uri="{FF2B5EF4-FFF2-40B4-BE49-F238E27FC236}">
                <a16:creationId xmlns:a16="http://schemas.microsoft.com/office/drawing/2014/main" id="{195ABC53-FBC4-4FC3-8857-5BA79047DCBE}"/>
              </a:ext>
            </a:extLst>
          </p:cNvPr>
          <p:cNvPicPr>
            <a:picLocks noChangeAspect="1"/>
          </p:cNvPicPr>
          <p:nvPr/>
        </p:nvPicPr>
        <p:blipFill>
          <a:blip r:embed="rId6"/>
          <a:stretch>
            <a:fillRect/>
          </a:stretch>
        </p:blipFill>
        <p:spPr>
          <a:xfrm>
            <a:off x="2251073" y="4500647"/>
            <a:ext cx="8518115" cy="19719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5640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92E691-21FF-4801-8411-CD3DD6EDA1C2}"/>
              </a:ext>
            </a:extLst>
          </p:cNvPr>
          <p:cNvPicPr>
            <a:picLocks noChangeAspect="1"/>
          </p:cNvPicPr>
          <p:nvPr/>
        </p:nvPicPr>
        <p:blipFill>
          <a:blip r:embed="rId2"/>
          <a:stretch>
            <a:fillRect/>
          </a:stretch>
        </p:blipFill>
        <p:spPr>
          <a:xfrm>
            <a:off x="5183907" y="3701157"/>
            <a:ext cx="4361528" cy="2925654"/>
          </a:xfrm>
          <a:prstGeom prst="rect">
            <a:avLst/>
          </a:prstGeom>
        </p:spPr>
      </p:pic>
      <p:pic>
        <p:nvPicPr>
          <p:cNvPr id="3" name="Picture 2">
            <a:extLst>
              <a:ext uri="{FF2B5EF4-FFF2-40B4-BE49-F238E27FC236}">
                <a16:creationId xmlns:a16="http://schemas.microsoft.com/office/drawing/2014/main" id="{3FD149AA-292C-4890-B7ED-92D35EBB97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528" y="0"/>
            <a:ext cx="1902542" cy="1902542"/>
          </a:xfrm>
          <a:prstGeom prst="rect">
            <a:avLst/>
          </a:prstGeom>
        </p:spPr>
      </p:pic>
      <p:sp>
        <p:nvSpPr>
          <p:cNvPr id="4" name="Rectangle 3">
            <a:extLst>
              <a:ext uri="{FF2B5EF4-FFF2-40B4-BE49-F238E27FC236}">
                <a16:creationId xmlns:a16="http://schemas.microsoft.com/office/drawing/2014/main" id="{CF52744D-9FED-4537-AF16-C967C6FC6F4E}"/>
              </a:ext>
            </a:extLst>
          </p:cNvPr>
          <p:cNvSpPr/>
          <p:nvPr/>
        </p:nvSpPr>
        <p:spPr>
          <a:xfrm>
            <a:off x="649420" y="1701471"/>
            <a:ext cx="11383052" cy="2277547"/>
          </a:xfrm>
          <a:prstGeom prst="rect">
            <a:avLst/>
          </a:prstGeom>
        </p:spPr>
        <p:txBody>
          <a:bodyPr wrap="square">
            <a:spAutoFit/>
          </a:bodyPr>
          <a:lstStyle/>
          <a:p>
            <a:r>
              <a:rPr lang="en-US" b="1" dirty="0">
                <a:solidFill>
                  <a:schemeClr val="bg2">
                    <a:lumMod val="50000"/>
                  </a:schemeClr>
                </a:solidFill>
              </a:rPr>
              <a:t>Christian Araujo (</a:t>
            </a:r>
            <a:r>
              <a:rPr lang="en-US" dirty="0">
                <a:solidFill>
                  <a:schemeClr val="bg2">
                    <a:lumMod val="50000"/>
                  </a:schemeClr>
                </a:solidFill>
                <a:hlinkClick r:id="rId4"/>
              </a:rPr>
              <a:t>@</a:t>
            </a:r>
            <a:r>
              <a:rPr lang="en-US" dirty="0" err="1">
                <a:solidFill>
                  <a:schemeClr val="bg2">
                    <a:lumMod val="50000"/>
                  </a:schemeClr>
                </a:solidFill>
                <a:hlinkClick r:id="rId4"/>
              </a:rPr>
              <a:t>charaujo</a:t>
            </a:r>
            <a:r>
              <a:rPr lang="en-US" dirty="0">
                <a:solidFill>
                  <a:schemeClr val="bg2">
                    <a:lumMod val="50000"/>
                  </a:schemeClr>
                </a:solidFill>
              </a:rPr>
              <a:t>) Participated as translator for the Azure Data Studio tool (formerly known as SQL Server Operations Studio) and up to date 115 of 212 contributions were approved.</a:t>
            </a:r>
          </a:p>
          <a:p>
            <a:endParaRPr lang="en-US" dirty="0">
              <a:solidFill>
                <a:schemeClr val="bg2">
                  <a:lumMod val="50000"/>
                </a:schemeClr>
              </a:solidFill>
            </a:endParaRPr>
          </a:p>
          <a:p>
            <a:r>
              <a:rPr lang="en-US" dirty="0">
                <a:solidFill>
                  <a:schemeClr val="bg2">
                    <a:lumMod val="50000"/>
                  </a:schemeClr>
                </a:solidFill>
              </a:rPr>
              <a:t>you can help him by voting/reviewing his translations at:</a:t>
            </a:r>
          </a:p>
          <a:p>
            <a:endParaRPr lang="en-US" dirty="0">
              <a:solidFill>
                <a:schemeClr val="bg2">
                  <a:lumMod val="50000"/>
                </a:schemeClr>
              </a:solidFill>
            </a:endParaRPr>
          </a:p>
          <a:p>
            <a:r>
              <a:rPr lang="en-US" dirty="0">
                <a:hlinkClick r:id="rId5"/>
              </a:rPr>
              <a:t>https://envelope-community.azurewebsites.net/translation/index?pid=3310a3ac-505e-41e1-9c4d-1074749d987b</a:t>
            </a:r>
            <a:endParaRPr lang="en-US" dirty="0"/>
          </a:p>
          <a:p>
            <a:endParaRPr lang="en-US" sz="1600" dirty="0"/>
          </a:p>
        </p:txBody>
      </p:sp>
    </p:spTree>
    <p:extLst>
      <p:ext uri="{BB962C8B-B14F-4D97-AF65-F5344CB8AC3E}">
        <p14:creationId xmlns:p14="http://schemas.microsoft.com/office/powerpoint/2010/main" val="119188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1107302"/>
            <a:ext cx="9351623" cy="2800767"/>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Alejandro Cobar </a:t>
            </a:r>
            <a:r>
              <a:rPr lang="en-US" sz="2200" dirty="0">
                <a:solidFill>
                  <a:schemeClr val="bg2">
                    <a:lumMod val="50000"/>
                  </a:schemeClr>
                </a:solidFill>
              </a:rPr>
              <a:t>latest tip was featured in September 25</a:t>
            </a:r>
            <a:r>
              <a:rPr lang="en-US" sz="2200" baseline="30000" dirty="0">
                <a:solidFill>
                  <a:schemeClr val="bg2">
                    <a:lumMod val="50000"/>
                  </a:schemeClr>
                </a:solidFill>
              </a:rPr>
              <a:t>th  </a:t>
            </a:r>
            <a:r>
              <a:rPr lang="en-US" sz="2200" dirty="0">
                <a:solidFill>
                  <a:schemeClr val="bg2">
                    <a:lumMod val="50000"/>
                  </a:schemeClr>
                </a:solidFill>
              </a:rPr>
              <a:t>MSSQL Tips homepage and newsletter</a:t>
            </a:r>
          </a:p>
          <a:p>
            <a:pPr algn="just"/>
            <a:endParaRPr lang="en-US" sz="2200" dirty="0">
              <a:solidFill>
                <a:schemeClr val="bg2">
                  <a:lumMod val="50000"/>
                </a:schemeClr>
              </a:solidFill>
            </a:endParaRPr>
          </a:p>
          <a:p>
            <a:pPr algn="just"/>
            <a:r>
              <a:rPr lang="en-US" sz="2200" dirty="0">
                <a:solidFill>
                  <a:schemeClr val="bg2">
                    <a:lumMod val="50000"/>
                  </a:schemeClr>
                </a:solidFill>
                <a:hlinkClick r:id="rId3"/>
              </a:rPr>
              <a:t>https://www.mssqltips.com/sqlserverauthor/321/alejandro-cobar/</a:t>
            </a:r>
            <a:endParaRPr lang="en-US" sz="2200" dirty="0">
              <a:solidFill>
                <a:schemeClr val="bg2">
                  <a:lumMod val="50000"/>
                </a:schemeClr>
              </a:solidFill>
            </a:endParaRPr>
          </a:p>
          <a:p>
            <a:pPr algn="just"/>
            <a:endParaRPr lang="en-US"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4"/>
          <a:stretch>
            <a:fillRect/>
          </a:stretch>
        </p:blipFill>
        <p:spPr>
          <a:xfrm>
            <a:off x="1278277" y="655484"/>
            <a:ext cx="2373937" cy="1260498"/>
          </a:xfrm>
          <a:prstGeom prst="rect">
            <a:avLst/>
          </a:prstGeom>
        </p:spPr>
      </p:pic>
      <p:pic>
        <p:nvPicPr>
          <p:cNvPr id="3" name="Picture 2">
            <a:extLst>
              <a:ext uri="{FF2B5EF4-FFF2-40B4-BE49-F238E27FC236}">
                <a16:creationId xmlns:a16="http://schemas.microsoft.com/office/drawing/2014/main" id="{349915DC-0095-4C07-A683-55B3B0AED06E}"/>
              </a:ext>
            </a:extLst>
          </p:cNvPr>
          <p:cNvPicPr>
            <a:picLocks noChangeAspect="1"/>
          </p:cNvPicPr>
          <p:nvPr/>
        </p:nvPicPr>
        <p:blipFill>
          <a:blip r:embed="rId5"/>
          <a:stretch>
            <a:fillRect/>
          </a:stretch>
        </p:blipFill>
        <p:spPr>
          <a:xfrm>
            <a:off x="1524000" y="3705225"/>
            <a:ext cx="9144000" cy="2190750"/>
          </a:xfrm>
          <a:prstGeom prst="rect">
            <a:avLst/>
          </a:prstGeom>
        </p:spPr>
      </p:pic>
    </p:spTree>
    <p:extLst>
      <p:ext uri="{BB962C8B-B14F-4D97-AF65-F5344CB8AC3E}">
        <p14:creationId xmlns:p14="http://schemas.microsoft.com/office/powerpoint/2010/main" val="3758542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1107302"/>
            <a:ext cx="9351623" cy="2462213"/>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Pablo Echeveria </a:t>
            </a:r>
            <a:r>
              <a:rPr lang="en-US" sz="2200" dirty="0">
                <a:solidFill>
                  <a:schemeClr val="bg2">
                    <a:lumMod val="50000"/>
                  </a:schemeClr>
                </a:solidFill>
                <a:hlinkClick r:id="rId3"/>
              </a:rPr>
              <a:t>(@pabechevb</a:t>
            </a:r>
            <a:r>
              <a:rPr lang="en-US" sz="2200" dirty="0">
                <a:solidFill>
                  <a:schemeClr val="bg2">
                    <a:lumMod val="50000"/>
                  </a:schemeClr>
                </a:solidFill>
              </a:rPr>
              <a:t>) latest tip was featured in September 14</a:t>
            </a:r>
            <a:r>
              <a:rPr lang="en-US" sz="2200" baseline="30000" dirty="0">
                <a:solidFill>
                  <a:schemeClr val="bg2">
                    <a:lumMod val="50000"/>
                  </a:schemeClr>
                </a:solidFill>
              </a:rPr>
              <a:t>th  </a:t>
            </a:r>
            <a:r>
              <a:rPr lang="en-US" sz="2200" dirty="0">
                <a:solidFill>
                  <a:schemeClr val="bg2">
                    <a:lumMod val="50000"/>
                  </a:schemeClr>
                </a:solidFill>
              </a:rPr>
              <a:t>MSSQL Tips homepage and newsletter</a:t>
            </a:r>
          </a:p>
          <a:p>
            <a:pPr algn="just"/>
            <a:endParaRPr lang="en-US" sz="2200" dirty="0">
              <a:solidFill>
                <a:schemeClr val="bg2">
                  <a:lumMod val="50000"/>
                </a:schemeClr>
              </a:solidFill>
            </a:endParaRPr>
          </a:p>
          <a:p>
            <a:pPr algn="just"/>
            <a:r>
              <a:rPr lang="en-CA" sz="2200" dirty="0">
                <a:solidFill>
                  <a:schemeClr val="bg2">
                    <a:lumMod val="50000"/>
                  </a:schemeClr>
                </a:solidFill>
                <a:hlinkClick r:id="rId4"/>
              </a:rPr>
              <a:t>https://www.mssqltips.com/sqlserverauthor/267/pablo-echeverria</a:t>
            </a:r>
            <a:endParaRPr lang="en-CA"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5"/>
          <a:stretch>
            <a:fillRect/>
          </a:stretch>
        </p:blipFill>
        <p:spPr>
          <a:xfrm>
            <a:off x="1278277" y="655484"/>
            <a:ext cx="2373937" cy="1260498"/>
          </a:xfrm>
          <a:prstGeom prst="rect">
            <a:avLst/>
          </a:prstGeom>
        </p:spPr>
      </p:pic>
      <p:pic>
        <p:nvPicPr>
          <p:cNvPr id="2" name="Picture 1">
            <a:extLst>
              <a:ext uri="{FF2B5EF4-FFF2-40B4-BE49-F238E27FC236}">
                <a16:creationId xmlns:a16="http://schemas.microsoft.com/office/drawing/2014/main" id="{EC3B9EDD-DF12-4545-BB20-B0227CC4B1FC}"/>
              </a:ext>
            </a:extLst>
          </p:cNvPr>
          <p:cNvPicPr>
            <a:picLocks noChangeAspect="1"/>
          </p:cNvPicPr>
          <p:nvPr/>
        </p:nvPicPr>
        <p:blipFill>
          <a:blip r:embed="rId6"/>
          <a:stretch>
            <a:fillRect/>
          </a:stretch>
        </p:blipFill>
        <p:spPr>
          <a:xfrm>
            <a:off x="1477336" y="3807598"/>
            <a:ext cx="8867775" cy="1943100"/>
          </a:xfrm>
          <a:prstGeom prst="rect">
            <a:avLst/>
          </a:prstGeom>
        </p:spPr>
      </p:pic>
    </p:spTree>
    <p:extLst>
      <p:ext uri="{BB962C8B-B14F-4D97-AF65-F5344CB8AC3E}">
        <p14:creationId xmlns:p14="http://schemas.microsoft.com/office/powerpoint/2010/main" val="2677088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B3996EEB-E897-AA4C-BFBD-77BDE151DA50}"/>
              </a:ext>
            </a:extLst>
          </p:cNvPr>
          <p:cNvSpPr txBox="1"/>
          <p:nvPr/>
        </p:nvSpPr>
        <p:spPr>
          <a:xfrm>
            <a:off x="1235413" y="650096"/>
            <a:ext cx="10002858" cy="2800767"/>
          </a:xfrm>
          <a:prstGeom prst="rect">
            <a:avLst/>
          </a:prstGeom>
          <a:noFill/>
        </p:spPr>
        <p:txBody>
          <a:bodyPr wrap="square" rtlCol="0">
            <a:spAutoFit/>
          </a:bodyPr>
          <a:lstStyle/>
          <a:p>
            <a:pPr marL="285750" indent="-285750" algn="just">
              <a:buFont typeface="Arial" panose="020B0604020202020204" pitchFamily="34" charset="0"/>
              <a:buChar char="•"/>
            </a:pPr>
            <a:endParaRPr lang="en-US" sz="2200" dirty="0">
              <a:solidFill>
                <a:schemeClr val="bg2">
                  <a:lumMod val="50000"/>
                </a:schemeClr>
              </a:solidFill>
            </a:endParaRPr>
          </a:p>
          <a:p>
            <a:pPr marL="285750" indent="-285750" algn="just">
              <a:buFont typeface="Arial" panose="020B0604020202020204" pitchFamily="34" charset="0"/>
              <a:buChar char="•"/>
            </a:pPr>
            <a:endParaRPr lang="en-US" sz="2200" dirty="0">
              <a:solidFill>
                <a:schemeClr val="bg2">
                  <a:lumMod val="50000"/>
                </a:schemeClr>
              </a:solidFill>
            </a:endParaRPr>
          </a:p>
          <a:p>
            <a:pPr algn="just"/>
            <a:endParaRPr lang="en-US" sz="2200" dirty="0">
              <a:solidFill>
                <a:schemeClr val="bg2">
                  <a:lumMod val="50000"/>
                </a:schemeClr>
              </a:solidFill>
            </a:endParaRPr>
          </a:p>
          <a:p>
            <a:pPr algn="just"/>
            <a:r>
              <a:rPr lang="en-US" sz="2200" b="1" dirty="0">
                <a:solidFill>
                  <a:schemeClr val="bg2">
                    <a:lumMod val="50000"/>
                  </a:schemeClr>
                </a:solidFill>
              </a:rPr>
              <a:t>Eduardo Pivaral </a:t>
            </a:r>
            <a:r>
              <a:rPr lang="en-US" sz="2200" dirty="0">
                <a:solidFill>
                  <a:schemeClr val="bg2">
                    <a:lumMod val="50000"/>
                  </a:schemeClr>
                </a:solidFill>
              </a:rPr>
              <a:t>(</a:t>
            </a:r>
            <a:r>
              <a:rPr lang="en-US" sz="2200" dirty="0">
                <a:solidFill>
                  <a:schemeClr val="bg2">
                    <a:lumMod val="50000"/>
                  </a:schemeClr>
                </a:solidFill>
                <a:hlinkClick r:id="rId3"/>
              </a:rPr>
              <a:t>@</a:t>
            </a:r>
            <a:r>
              <a:rPr lang="en-US" sz="2200" dirty="0" err="1">
                <a:solidFill>
                  <a:schemeClr val="bg2">
                    <a:lumMod val="50000"/>
                  </a:schemeClr>
                </a:solidFill>
                <a:hlinkClick r:id="rId3"/>
              </a:rPr>
              <a:t>EduardoDBA</a:t>
            </a:r>
            <a:r>
              <a:rPr lang="en-US" sz="2200" dirty="0">
                <a:solidFill>
                  <a:schemeClr val="bg2">
                    <a:lumMod val="50000"/>
                  </a:schemeClr>
                </a:solidFill>
              </a:rPr>
              <a:t>) latest tips were featured in September 4</a:t>
            </a:r>
            <a:r>
              <a:rPr lang="en-US" sz="2200" baseline="30000" dirty="0">
                <a:solidFill>
                  <a:schemeClr val="bg2">
                    <a:lumMod val="50000"/>
                  </a:schemeClr>
                </a:solidFill>
              </a:rPr>
              <a:t>th  </a:t>
            </a:r>
            <a:r>
              <a:rPr lang="en-US" sz="2200" dirty="0">
                <a:solidFill>
                  <a:schemeClr val="bg2">
                    <a:lumMod val="50000"/>
                  </a:schemeClr>
                </a:solidFill>
              </a:rPr>
              <a:t>and 19</a:t>
            </a:r>
            <a:r>
              <a:rPr lang="en-US" sz="2200" baseline="30000" dirty="0">
                <a:solidFill>
                  <a:schemeClr val="bg2">
                    <a:lumMod val="50000"/>
                  </a:schemeClr>
                </a:solidFill>
              </a:rPr>
              <a:t>th</a:t>
            </a:r>
            <a:r>
              <a:rPr lang="en-US" sz="2200" dirty="0">
                <a:solidFill>
                  <a:schemeClr val="bg2">
                    <a:lumMod val="50000"/>
                  </a:schemeClr>
                </a:solidFill>
              </a:rPr>
              <a:t> MSSQL Tips homepage and newsletter</a:t>
            </a:r>
          </a:p>
          <a:p>
            <a:pPr algn="just"/>
            <a:endParaRPr lang="en-US" sz="2200" dirty="0">
              <a:solidFill>
                <a:schemeClr val="bg2">
                  <a:lumMod val="50000"/>
                </a:schemeClr>
              </a:solidFill>
            </a:endParaRPr>
          </a:p>
          <a:p>
            <a:pPr algn="just"/>
            <a:r>
              <a:rPr lang="en-CA" sz="2200" dirty="0">
                <a:solidFill>
                  <a:schemeClr val="bg2">
                    <a:lumMod val="50000"/>
                  </a:schemeClr>
                </a:solidFill>
                <a:hlinkClick r:id="rId4"/>
              </a:rPr>
              <a:t>https://www.mssqltips.com/sqlserverauthor/315/eduardo-pivaral/</a:t>
            </a:r>
            <a:endParaRPr lang="en-CA" sz="2200" dirty="0">
              <a:solidFill>
                <a:schemeClr val="bg2">
                  <a:lumMod val="50000"/>
                </a:schemeClr>
              </a:solidFill>
            </a:endParaRPr>
          </a:p>
          <a:p>
            <a:pPr algn="just"/>
            <a:endParaRPr lang="en-CA" sz="2200" dirty="0">
              <a:solidFill>
                <a:schemeClr val="bg2">
                  <a:lumMod val="50000"/>
                </a:schemeClr>
              </a:solidFill>
            </a:endParaRPr>
          </a:p>
        </p:txBody>
      </p:sp>
      <p:pic>
        <p:nvPicPr>
          <p:cNvPr id="7" name="Picture 6">
            <a:extLst>
              <a:ext uri="{FF2B5EF4-FFF2-40B4-BE49-F238E27FC236}">
                <a16:creationId xmlns:a16="http://schemas.microsoft.com/office/drawing/2014/main" id="{71CE1FC3-CF62-8D4B-BA78-B629B85BB19B}"/>
              </a:ext>
            </a:extLst>
          </p:cNvPr>
          <p:cNvPicPr>
            <a:picLocks noChangeAspect="1"/>
          </p:cNvPicPr>
          <p:nvPr/>
        </p:nvPicPr>
        <p:blipFill>
          <a:blip r:embed="rId5"/>
          <a:stretch>
            <a:fillRect/>
          </a:stretch>
        </p:blipFill>
        <p:spPr>
          <a:xfrm>
            <a:off x="1278277" y="198278"/>
            <a:ext cx="2373937" cy="1260498"/>
          </a:xfrm>
          <a:prstGeom prst="rect">
            <a:avLst/>
          </a:prstGeom>
        </p:spPr>
      </p:pic>
      <p:pic>
        <p:nvPicPr>
          <p:cNvPr id="3" name="Picture 2">
            <a:extLst>
              <a:ext uri="{FF2B5EF4-FFF2-40B4-BE49-F238E27FC236}">
                <a16:creationId xmlns:a16="http://schemas.microsoft.com/office/drawing/2014/main" id="{BE5E2188-4320-49C1-9107-37251D91F4D6}"/>
              </a:ext>
            </a:extLst>
          </p:cNvPr>
          <p:cNvPicPr>
            <a:picLocks noChangeAspect="1"/>
          </p:cNvPicPr>
          <p:nvPr/>
        </p:nvPicPr>
        <p:blipFill>
          <a:blip r:embed="rId6"/>
          <a:stretch>
            <a:fillRect/>
          </a:stretch>
        </p:blipFill>
        <p:spPr>
          <a:xfrm>
            <a:off x="1690688" y="3216914"/>
            <a:ext cx="6674053" cy="1334811"/>
          </a:xfrm>
          <a:prstGeom prst="rect">
            <a:avLst/>
          </a:prstGeom>
        </p:spPr>
      </p:pic>
      <p:pic>
        <p:nvPicPr>
          <p:cNvPr id="4" name="Picture 3">
            <a:extLst>
              <a:ext uri="{FF2B5EF4-FFF2-40B4-BE49-F238E27FC236}">
                <a16:creationId xmlns:a16="http://schemas.microsoft.com/office/drawing/2014/main" id="{D6658B7E-11FE-456E-8A87-EFFC5DFF58A9}"/>
              </a:ext>
            </a:extLst>
          </p:cNvPr>
          <p:cNvPicPr>
            <a:picLocks noChangeAspect="1"/>
          </p:cNvPicPr>
          <p:nvPr/>
        </p:nvPicPr>
        <p:blipFill>
          <a:blip r:embed="rId7"/>
          <a:stretch>
            <a:fillRect/>
          </a:stretch>
        </p:blipFill>
        <p:spPr>
          <a:xfrm>
            <a:off x="1690688" y="4682870"/>
            <a:ext cx="6937119" cy="1334811"/>
          </a:xfrm>
          <a:prstGeom prst="rect">
            <a:avLst/>
          </a:prstGeom>
        </p:spPr>
      </p:pic>
    </p:spTree>
    <p:extLst>
      <p:ext uri="{BB962C8B-B14F-4D97-AF65-F5344CB8AC3E}">
        <p14:creationId xmlns:p14="http://schemas.microsoft.com/office/powerpoint/2010/main" val="1919188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ED5C71B-C4CD-4157-94CB-2565D7DEB1A6}"/>
              </a:ext>
            </a:extLst>
          </p:cNvPr>
          <p:cNvSpPr/>
          <p:nvPr/>
        </p:nvSpPr>
        <p:spPr>
          <a:xfrm>
            <a:off x="2313212" y="1068987"/>
            <a:ext cx="8008026" cy="1846659"/>
          </a:xfrm>
          <a:prstGeom prst="rect">
            <a:avLst/>
          </a:prstGeom>
        </p:spPr>
        <p:txBody>
          <a:bodyPr wrap="none">
            <a:spAutoFit/>
          </a:bodyPr>
          <a:lstStyle/>
          <a:p>
            <a:r>
              <a:rPr lang="en-US" b="1" dirty="0">
                <a:solidFill>
                  <a:schemeClr val="bg2">
                    <a:lumMod val="50000"/>
                  </a:schemeClr>
                </a:solidFill>
              </a:rPr>
              <a:t>Eduardo Pivaral </a:t>
            </a:r>
            <a:r>
              <a:rPr lang="en-US" dirty="0">
                <a:solidFill>
                  <a:schemeClr val="bg2">
                    <a:lumMod val="50000"/>
                  </a:schemeClr>
                </a:solidFill>
              </a:rPr>
              <a:t>(</a:t>
            </a:r>
            <a:r>
              <a:rPr lang="en-US" dirty="0">
                <a:solidFill>
                  <a:schemeClr val="bg2">
                    <a:lumMod val="50000"/>
                  </a:schemeClr>
                </a:solidFill>
                <a:hlinkClick r:id="rId2"/>
              </a:rPr>
              <a:t>@</a:t>
            </a:r>
            <a:r>
              <a:rPr lang="en-US" dirty="0" err="1">
                <a:solidFill>
                  <a:schemeClr val="bg2">
                    <a:lumMod val="50000"/>
                  </a:schemeClr>
                </a:solidFill>
                <a:hlinkClick r:id="rId2"/>
              </a:rPr>
              <a:t>EduardoDBA</a:t>
            </a:r>
            <a:r>
              <a:rPr lang="en-US" dirty="0">
                <a:solidFill>
                  <a:schemeClr val="bg2">
                    <a:lumMod val="50000"/>
                  </a:schemeClr>
                </a:solidFill>
              </a:rPr>
              <a:t>) Obtained a certification on September 19</a:t>
            </a:r>
            <a:r>
              <a:rPr lang="en-US" baseline="30000" dirty="0">
                <a:solidFill>
                  <a:schemeClr val="bg2">
                    <a:lumMod val="50000"/>
                  </a:schemeClr>
                </a:solidFill>
              </a:rPr>
              <a:t>th</a:t>
            </a:r>
          </a:p>
          <a:p>
            <a:endParaRPr lang="en-US" baseline="30000" dirty="0">
              <a:solidFill>
                <a:schemeClr val="bg2">
                  <a:lumMod val="50000"/>
                </a:schemeClr>
              </a:solidFill>
            </a:endParaRPr>
          </a:p>
          <a:p>
            <a:endParaRPr lang="en-US" baseline="30000" dirty="0">
              <a:solidFill>
                <a:schemeClr val="bg2">
                  <a:lumMod val="50000"/>
                </a:schemeClr>
              </a:solidFill>
            </a:endParaRPr>
          </a:p>
          <a:p>
            <a:r>
              <a:rPr lang="en-US" b="1" dirty="0">
                <a:solidFill>
                  <a:schemeClr val="bg2">
                    <a:lumMod val="50000"/>
                  </a:schemeClr>
                </a:solidFill>
              </a:rPr>
              <a:t>Microsoft Certified Solutions Expert: Data Management and Analytics</a:t>
            </a:r>
          </a:p>
          <a:p>
            <a:endParaRPr lang="en-US" dirty="0"/>
          </a:p>
          <a:p>
            <a:r>
              <a:rPr lang="en-US" dirty="0">
                <a:hlinkClick r:id="rId3"/>
              </a:rPr>
              <a:t>https://www.youracclaim.com/users/eduardo-pivaral</a:t>
            </a:r>
            <a:endParaRPr lang="en-US" dirty="0"/>
          </a:p>
          <a:p>
            <a:endParaRPr lang="en-US" dirty="0"/>
          </a:p>
        </p:txBody>
      </p:sp>
      <p:pic>
        <p:nvPicPr>
          <p:cNvPr id="8" name="Picture 7">
            <a:extLst>
              <a:ext uri="{FF2B5EF4-FFF2-40B4-BE49-F238E27FC236}">
                <a16:creationId xmlns:a16="http://schemas.microsoft.com/office/drawing/2014/main" id="{D29C7CD2-6C50-492B-8C84-13F90F612241}"/>
              </a:ext>
            </a:extLst>
          </p:cNvPr>
          <p:cNvPicPr>
            <a:picLocks noChangeAspect="1"/>
          </p:cNvPicPr>
          <p:nvPr/>
        </p:nvPicPr>
        <p:blipFill>
          <a:blip r:embed="rId4"/>
          <a:stretch>
            <a:fillRect/>
          </a:stretch>
        </p:blipFill>
        <p:spPr>
          <a:xfrm>
            <a:off x="487952" y="795547"/>
            <a:ext cx="1692525" cy="1685617"/>
          </a:xfrm>
          <a:prstGeom prst="rect">
            <a:avLst/>
          </a:prstGeom>
        </p:spPr>
      </p:pic>
      <p:pic>
        <p:nvPicPr>
          <p:cNvPr id="9" name="Picture 8">
            <a:extLst>
              <a:ext uri="{FF2B5EF4-FFF2-40B4-BE49-F238E27FC236}">
                <a16:creationId xmlns:a16="http://schemas.microsoft.com/office/drawing/2014/main" id="{E5E558B1-A9F8-4020-B167-B2A5F39349D3}"/>
              </a:ext>
            </a:extLst>
          </p:cNvPr>
          <p:cNvPicPr>
            <a:picLocks noChangeAspect="1"/>
          </p:cNvPicPr>
          <p:nvPr/>
        </p:nvPicPr>
        <p:blipFill>
          <a:blip r:embed="rId5"/>
          <a:stretch>
            <a:fillRect/>
          </a:stretch>
        </p:blipFill>
        <p:spPr>
          <a:xfrm>
            <a:off x="3483461" y="3429000"/>
            <a:ext cx="5667528" cy="2647193"/>
          </a:xfrm>
          <a:prstGeom prst="rect">
            <a:avLst/>
          </a:prstGeom>
        </p:spPr>
      </p:pic>
    </p:spTree>
    <p:extLst>
      <p:ext uri="{BB962C8B-B14F-4D97-AF65-F5344CB8AC3E}">
        <p14:creationId xmlns:p14="http://schemas.microsoft.com/office/powerpoint/2010/main" val="2672831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00478" y="177704"/>
            <a:ext cx="11191043" cy="892600"/>
          </a:xfrm>
        </p:spPr>
        <p:txBody>
          <a:bodyPr>
            <a:normAutofit/>
          </a:bodyPr>
          <a:lstStyle/>
          <a:p>
            <a:r>
              <a:rPr lang="en-US" dirty="0"/>
              <a:t>Main Presentation</a:t>
            </a:r>
          </a:p>
        </p:txBody>
      </p:sp>
      <p:sp>
        <p:nvSpPr>
          <p:cNvPr id="2" name="Rectangle 1">
            <a:extLst>
              <a:ext uri="{FF2B5EF4-FFF2-40B4-BE49-F238E27FC236}">
                <a16:creationId xmlns:a16="http://schemas.microsoft.com/office/drawing/2014/main" id="{BC9091CC-61DC-E04C-B98E-94A38A47E707}"/>
              </a:ext>
            </a:extLst>
          </p:cNvPr>
          <p:cNvSpPr/>
          <p:nvPr/>
        </p:nvSpPr>
        <p:spPr>
          <a:xfrm>
            <a:off x="969167" y="1201873"/>
            <a:ext cx="10253663" cy="5478423"/>
          </a:xfrm>
          <a:prstGeom prst="rect">
            <a:avLst/>
          </a:prstGeom>
        </p:spPr>
        <p:txBody>
          <a:bodyPr wrap="square">
            <a:spAutoFit/>
          </a:bodyPr>
          <a:lstStyle/>
          <a:p>
            <a:r>
              <a:rPr lang="en-US" sz="2400" b="1" dirty="0"/>
              <a:t>Introduction to Query Store</a:t>
            </a:r>
          </a:p>
          <a:p>
            <a:pPr fontAlgn="base"/>
            <a:r>
              <a:rPr lang="en-US" sz="2200" i="1" dirty="0">
                <a:solidFill>
                  <a:srgbClr val="293338"/>
                </a:solidFill>
                <a:latin typeface="+mj-lt"/>
              </a:rPr>
              <a:t>Carlos Robles, Principal Consultant DBA Mastery</a:t>
            </a:r>
          </a:p>
          <a:p>
            <a:pPr fontAlgn="base"/>
            <a:endParaRPr lang="en-US" sz="2200" dirty="0">
              <a:solidFill>
                <a:srgbClr val="293338"/>
              </a:solidFill>
              <a:latin typeface="+mj-lt"/>
            </a:endParaRPr>
          </a:p>
          <a:p>
            <a:pPr fontAlgn="base"/>
            <a:r>
              <a:rPr lang="en-US" dirty="0">
                <a:solidFill>
                  <a:srgbClr val="293338"/>
                </a:solidFill>
                <a:latin typeface="+mj-lt"/>
              </a:rPr>
              <a:t>Fixing SQL Server performance problems and detecting query regressions has been always challenging for DBAs, we have to deal with the fact that SQL Server does not capture query performance stats permanently on disk. </a:t>
            </a:r>
          </a:p>
          <a:p>
            <a:pPr fontAlgn="base"/>
            <a:r>
              <a:rPr lang="en-US" dirty="0">
                <a:solidFill>
                  <a:srgbClr val="293338"/>
                </a:solidFill>
                <a:latin typeface="+mj-lt"/>
              </a:rPr>
              <a:t>Query Store is a new feature introduced in SQL Server 2016, which automatically captures a history of queries, plans, and runtime statistics, and retains these for later review. </a:t>
            </a:r>
          </a:p>
          <a:p>
            <a:pPr fontAlgn="base"/>
            <a:endParaRPr lang="en-US" sz="2200" dirty="0">
              <a:solidFill>
                <a:srgbClr val="293338"/>
              </a:solidFill>
              <a:latin typeface="+mj-lt"/>
            </a:endParaRPr>
          </a:p>
          <a:p>
            <a:pPr fontAlgn="base"/>
            <a:r>
              <a:rPr lang="en-US" sz="2200" b="1" dirty="0">
                <a:solidFill>
                  <a:srgbClr val="293338"/>
                </a:solidFill>
                <a:latin typeface="+mj-lt"/>
              </a:rPr>
              <a:t>About Carlos:</a:t>
            </a:r>
          </a:p>
          <a:p>
            <a:pPr fontAlgn="base"/>
            <a:br>
              <a:rPr lang="en-US" sz="2200" dirty="0">
                <a:solidFill>
                  <a:srgbClr val="293338"/>
                </a:solidFill>
                <a:latin typeface="+mj-lt"/>
              </a:rPr>
            </a:br>
            <a:r>
              <a:rPr lang="en-US" dirty="0"/>
              <a:t>He is a very experienced multi platform DBA (MySQL, Oracle, SQL Server, SQL Azure) with over 10 years of experience in the field. He has worked in database support as primary consultant and DBA manager for larger US based clients and around the work in the healthcare, insurance, retail, food and energy industries. He has a few certifications under his belt MCP, MCTS, MCSA &amp; MCSE and ITIL v3. International speaker, Guatemala group leader who enjoys to like people using the #</a:t>
            </a:r>
            <a:r>
              <a:rPr lang="en-US" dirty="0" err="1"/>
              <a:t>SQLHelp</a:t>
            </a:r>
            <a:r>
              <a:rPr lang="en-US" dirty="0"/>
              <a:t> hashtag in Twitter during this spare time. Love everything related to technology, sci-fi and video games!</a:t>
            </a:r>
            <a:endParaRPr lang="en-US" sz="2200" b="0" i="0" u="none" strike="noStrike" dirty="0">
              <a:solidFill>
                <a:srgbClr val="293338"/>
              </a:solidFill>
              <a:effectLst/>
              <a:latin typeface="+mj-lt"/>
            </a:endParaRPr>
          </a:p>
        </p:txBody>
      </p:sp>
    </p:spTree>
    <p:extLst>
      <p:ext uri="{BB962C8B-B14F-4D97-AF65-F5344CB8AC3E}">
        <p14:creationId xmlns:p14="http://schemas.microsoft.com/office/powerpoint/2010/main" val="18320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479000"/>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292082"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88" y="1243043"/>
            <a:ext cx="10955139" cy="5201424"/>
          </a:xfrm>
          <a:prstGeom prst="rect">
            <a:avLst/>
          </a:prstGeom>
        </p:spPr>
        <p:txBody>
          <a:bodyPr wrap="square">
            <a:spAutoFit/>
          </a:bodyPr>
          <a:lstStyle/>
          <a:p>
            <a:endParaRPr lang="en-US" sz="2400" b="1" dirty="0">
              <a:solidFill>
                <a:srgbClr val="293338"/>
              </a:solidFill>
            </a:endParaRPr>
          </a:p>
          <a:p>
            <a:pPr marL="285750" indent="-285750">
              <a:buFont typeface="Arial" panose="020B0604020202020204" pitchFamily="34" charset="0"/>
              <a:buChar char="•"/>
            </a:pPr>
            <a:r>
              <a:rPr lang="en-US" sz="2800" dirty="0">
                <a:solidFill>
                  <a:srgbClr val="293338"/>
                </a:solidFill>
              </a:rPr>
              <a:t>Christian Araujo - </a:t>
            </a:r>
            <a:r>
              <a:rPr lang="en-US" sz="2800" b="1" dirty="0">
                <a:solidFill>
                  <a:srgbClr val="293338"/>
                </a:solidFill>
              </a:rPr>
              <a:t>@</a:t>
            </a:r>
            <a:r>
              <a:rPr lang="en-US" sz="2800" b="1" dirty="0" err="1">
                <a:solidFill>
                  <a:srgbClr val="293338"/>
                </a:solidFill>
              </a:rPr>
              <a:t>charaujo</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Lopez - </a:t>
            </a:r>
            <a:r>
              <a:rPr lang="en-US" sz="2800" b="1" dirty="0">
                <a:solidFill>
                  <a:srgbClr val="293338"/>
                </a:solidFill>
              </a:rPr>
              <a:t>@</a:t>
            </a:r>
            <a:r>
              <a:rPr lang="en-US" sz="2800" b="1" dirty="0" err="1">
                <a:solidFill>
                  <a:srgbClr val="293338"/>
                </a:solidFill>
              </a:rPr>
              <a:t>CarlosLopezSQL</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Eduardo Pivaral - </a:t>
            </a:r>
            <a:r>
              <a:rPr lang="en-US" sz="2800" b="1" dirty="0">
                <a:solidFill>
                  <a:srgbClr val="293338"/>
                </a:solidFill>
              </a:rPr>
              <a:t>@</a:t>
            </a:r>
            <a:r>
              <a:rPr lang="en-US" sz="2800" b="1" dirty="0" err="1">
                <a:solidFill>
                  <a:srgbClr val="293338"/>
                </a:solidFill>
              </a:rPr>
              <a:t>EduardoDBA</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Robles - </a:t>
            </a:r>
            <a:r>
              <a:rPr lang="en-US" sz="2800" b="1" dirty="0">
                <a:solidFill>
                  <a:srgbClr val="293338"/>
                </a:solidFill>
              </a:rPr>
              <a:t>@</a:t>
            </a:r>
            <a:r>
              <a:rPr lang="en-US" sz="2800" b="1" dirty="0" err="1">
                <a:solidFill>
                  <a:srgbClr val="293338"/>
                </a:solidFill>
              </a:rPr>
              <a:t>dbamastery</a:t>
            </a:r>
            <a:endParaRPr lang="en-US" sz="2800" b="1" dirty="0">
              <a:solidFill>
                <a:srgbClr val="293338"/>
              </a:solidFill>
            </a:endParaRPr>
          </a:p>
          <a:p>
            <a:endParaRPr lang="en-US" sz="2800" dirty="0">
              <a:solidFill>
                <a:srgbClr val="293338"/>
              </a:solidFill>
            </a:endParaRPr>
          </a:p>
          <a:p>
            <a:endParaRPr lang="en-US" sz="2800" dirty="0">
              <a:solidFill>
                <a:srgbClr val="293338"/>
              </a:solidFill>
            </a:endParaRPr>
          </a:p>
          <a:p>
            <a:r>
              <a:rPr lang="en-US" sz="2800" dirty="0">
                <a:solidFill>
                  <a:srgbClr val="293338"/>
                </a:solidFill>
                <a:hlinkClick r:id="rId2"/>
              </a:rPr>
              <a:t>gtssug.pass.org</a:t>
            </a:r>
            <a:endParaRPr lang="en-US" sz="2800" dirty="0">
              <a:solidFill>
                <a:srgbClr val="293338"/>
              </a:solidFill>
            </a:endParaRPr>
          </a:p>
          <a:p>
            <a:r>
              <a:rPr lang="en-US" sz="2800" dirty="0">
                <a:solidFill>
                  <a:srgbClr val="293338"/>
                </a:solidFill>
                <a:hlinkClick r:id="rId3"/>
              </a:rPr>
              <a:t>github.com/GTSSUG</a:t>
            </a:r>
            <a:r>
              <a:rPr lang="en-US" sz="2800" dirty="0">
                <a:solidFill>
                  <a:srgbClr val="293338"/>
                </a:solidFill>
              </a:rPr>
              <a:t> </a:t>
            </a:r>
            <a:r>
              <a:rPr lang="en-US" sz="2800" dirty="0">
                <a:solidFill>
                  <a:srgbClr val="293338"/>
                </a:solidFill>
                <a:highlight>
                  <a:srgbClr val="FFFF00"/>
                </a:highlight>
              </a:rPr>
              <a:t>*New </a:t>
            </a:r>
          </a:p>
          <a:p>
            <a:endParaRPr lang="en-US" sz="2800" b="1" dirty="0">
              <a:solidFill>
                <a:srgbClr val="293338"/>
              </a:solidFill>
              <a:latin typeface="Gotham SSm A"/>
            </a:endParaRPr>
          </a:p>
          <a:p>
            <a:br>
              <a:rPr lang="en-US" sz="2800" dirty="0"/>
            </a:br>
            <a:endParaRPr lang="en-US" sz="2800" dirty="0"/>
          </a:p>
        </p:txBody>
      </p:sp>
      <p:pic>
        <p:nvPicPr>
          <p:cNvPr id="41" name="Picture 40">
            <a:extLst>
              <a:ext uri="{FF2B5EF4-FFF2-40B4-BE49-F238E27FC236}">
                <a16:creationId xmlns:a16="http://schemas.microsoft.com/office/drawing/2014/main" id="{DCA81285-CF5A-DC40-A3B7-13B865232B07}"/>
              </a:ext>
            </a:extLst>
          </p:cNvPr>
          <p:cNvPicPr>
            <a:picLocks noChangeAspect="1"/>
          </p:cNvPicPr>
          <p:nvPr/>
        </p:nvPicPr>
        <p:blipFill>
          <a:blip r:embed="rId4"/>
          <a:stretch>
            <a:fillRect/>
          </a:stretch>
        </p:blipFill>
        <p:spPr>
          <a:xfrm>
            <a:off x="6133334" y="58992"/>
            <a:ext cx="4713278" cy="2198159"/>
          </a:xfrm>
          <a:prstGeom prst="rect">
            <a:avLst/>
          </a:prstGeom>
        </p:spPr>
      </p:pic>
      <p:pic>
        <p:nvPicPr>
          <p:cNvPr id="3" name="Picture 2">
            <a:extLst>
              <a:ext uri="{FF2B5EF4-FFF2-40B4-BE49-F238E27FC236}">
                <a16:creationId xmlns:a16="http://schemas.microsoft.com/office/drawing/2014/main" id="{2308B745-AF1B-294B-AB19-1A3F9FA2280C}"/>
              </a:ext>
            </a:extLst>
          </p:cNvPr>
          <p:cNvPicPr>
            <a:picLocks noChangeAspect="1"/>
          </p:cNvPicPr>
          <p:nvPr/>
        </p:nvPicPr>
        <p:blipFill>
          <a:blip r:embed="rId5"/>
          <a:stretch>
            <a:fillRect/>
          </a:stretch>
        </p:blipFill>
        <p:spPr>
          <a:xfrm>
            <a:off x="6740013" y="2421759"/>
            <a:ext cx="5301366" cy="2485015"/>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2" name="Picture 1">
            <a:extLst>
              <a:ext uri="{FF2B5EF4-FFF2-40B4-BE49-F238E27FC236}">
                <a16:creationId xmlns:a16="http://schemas.microsoft.com/office/drawing/2014/main" id="{55D18BCC-5CFB-6641-AD21-237672DFD56E}"/>
              </a:ext>
            </a:extLst>
          </p:cNvPr>
          <p:cNvPicPr>
            <a:picLocks noChangeAspect="1"/>
          </p:cNvPicPr>
          <p:nvPr/>
        </p:nvPicPr>
        <p:blipFill>
          <a:blip r:embed="rId3"/>
          <a:stretch>
            <a:fillRect/>
          </a:stretch>
        </p:blipFill>
        <p:spPr>
          <a:xfrm>
            <a:off x="1934828" y="1840795"/>
            <a:ext cx="3710118" cy="1243469"/>
          </a:xfrm>
          <a:prstGeom prst="rect">
            <a:avLst/>
          </a:prstGeom>
        </p:spPr>
      </p:pic>
      <p:pic>
        <p:nvPicPr>
          <p:cNvPr id="3" name="Picture 2">
            <a:extLst>
              <a:ext uri="{FF2B5EF4-FFF2-40B4-BE49-F238E27FC236}">
                <a16:creationId xmlns:a16="http://schemas.microsoft.com/office/drawing/2014/main" id="{4560A04E-6DFA-FA46-9405-7AA84152CFA4}"/>
              </a:ext>
            </a:extLst>
          </p:cNvPr>
          <p:cNvPicPr>
            <a:picLocks noChangeAspect="1"/>
          </p:cNvPicPr>
          <p:nvPr/>
        </p:nvPicPr>
        <p:blipFill>
          <a:blip r:embed="rId4"/>
          <a:stretch>
            <a:fillRect/>
          </a:stretch>
        </p:blipFill>
        <p:spPr>
          <a:xfrm>
            <a:off x="6855725" y="1496058"/>
            <a:ext cx="3846995" cy="1932942"/>
          </a:xfrm>
          <a:prstGeom prst="rect">
            <a:avLst/>
          </a:prstGeom>
        </p:spPr>
      </p:pic>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5"/>
          <a:stretch>
            <a:fillRect/>
          </a:stretch>
        </p:blipFill>
        <p:spPr>
          <a:xfrm>
            <a:off x="3483703" y="3605981"/>
            <a:ext cx="5191125" cy="1400175"/>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2340550" y="5728702"/>
            <a:ext cx="7565922" cy="646331"/>
          </a:xfrm>
          <a:prstGeom prst="rect">
            <a:avLst/>
          </a:prstGeom>
          <a:noFill/>
        </p:spPr>
        <p:txBody>
          <a:bodyPr wrap="square" rtlCol="0">
            <a:spAutoFit/>
          </a:bodyPr>
          <a:lstStyle/>
          <a:p>
            <a:pPr algn="ctr"/>
            <a:r>
              <a:rPr lang="en-US" dirty="0"/>
              <a:t>Want to become a sponsor? Send an email to: </a:t>
            </a:r>
            <a:r>
              <a:rPr lang="en-US" b="1" dirty="0">
                <a:hlinkClick r:id="rId6"/>
              </a:rPr>
              <a:t>gtssug@gmail.com</a:t>
            </a:r>
            <a:endParaRPr lang="en-US" b="1" dirty="0"/>
          </a:p>
          <a:p>
            <a:pPr algn="ctr"/>
            <a:endParaRPr lang="en-US" dirty="0"/>
          </a:p>
        </p:txBody>
      </p:sp>
    </p:spTree>
    <p:extLst>
      <p:ext uri="{BB962C8B-B14F-4D97-AF65-F5344CB8AC3E}">
        <p14:creationId xmlns:p14="http://schemas.microsoft.com/office/powerpoint/2010/main" val="1480399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Resources</a:t>
            </a:r>
          </a:p>
        </p:txBody>
      </p:sp>
      <p:sp>
        <p:nvSpPr>
          <p:cNvPr id="3" name="Text Placeholder 1">
            <a:extLst>
              <a:ext uri="{FF2B5EF4-FFF2-40B4-BE49-F238E27FC236}">
                <a16:creationId xmlns:a16="http://schemas.microsoft.com/office/drawing/2014/main" id="{5CE6B9CC-89BD-4752-A192-5CAB35A9665D}"/>
              </a:ext>
            </a:extLst>
          </p:cNvPr>
          <p:cNvSpPr txBox="1">
            <a:spLocks/>
          </p:cNvSpPr>
          <p:nvPr/>
        </p:nvSpPr>
        <p:spPr>
          <a:xfrm>
            <a:off x="527990" y="1306279"/>
            <a:ext cx="5988965" cy="589935"/>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solidFill>
                  <a:schemeClr val="tx1"/>
                </a:solidFill>
              </a:rPr>
              <a:t>For all the links just scan the following QR code:</a:t>
            </a:r>
          </a:p>
          <a:p>
            <a:pPr algn="just">
              <a:spcBef>
                <a:spcPts val="0"/>
              </a:spcBef>
            </a:pPr>
            <a:endParaRPr lang="en-US" sz="1800" dirty="0">
              <a:solidFill>
                <a:schemeClr val="tx1"/>
              </a:solidFill>
            </a:endParaRPr>
          </a:p>
        </p:txBody>
      </p:sp>
      <p:pic>
        <p:nvPicPr>
          <p:cNvPr id="5" name="Picture 4">
            <a:extLst>
              <a:ext uri="{FF2B5EF4-FFF2-40B4-BE49-F238E27FC236}">
                <a16:creationId xmlns:a16="http://schemas.microsoft.com/office/drawing/2014/main" id="{983161BA-21DB-4BE1-AF0F-28C726D2D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4497" y="1630742"/>
            <a:ext cx="5084915" cy="5084915"/>
          </a:xfrm>
          <a:prstGeom prst="rect">
            <a:avLst/>
          </a:prstGeom>
        </p:spPr>
      </p:pic>
    </p:spTree>
    <p:extLst>
      <p:ext uri="{BB962C8B-B14F-4D97-AF65-F5344CB8AC3E}">
        <p14:creationId xmlns:p14="http://schemas.microsoft.com/office/powerpoint/2010/main" val="3734229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95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39235"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marL="0" marR="0" lvl="0" indent="0" algn="ctr" defTabSz="457200" rtl="0" eaLnBrk="1" fontAlgn="auto" latinLnBrk="0" hangingPunct="1">
              <a:lnSpc>
                <a:spcPts val="35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SQLPassGT</a:t>
            </a:r>
            <a:br>
              <a:rPr kumimoji="0" lang="en-US" sz="2800" b="0" i="0" u="none" strike="noStrike" kern="1200" cap="none" spc="0" normalizeH="0" baseline="0" noProof="0" dirty="0">
                <a:ln>
                  <a:noFill/>
                </a:ln>
                <a:solidFill>
                  <a:prstClr val="black"/>
                </a:solidFill>
                <a:effectLst/>
                <a:uLnTx/>
                <a:uFillTx/>
                <a:latin typeface="Segoe UI"/>
              </a:rPr>
            </a:b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gtssug</a:t>
            </a:r>
            <a:endParaRPr kumimoji="0" lang="en-US" sz="2800" b="0" i="0" u="none" strike="noStrike" kern="1200" cap="none" spc="0" normalizeH="0" baseline="0" noProof="0" dirty="0">
              <a:ln>
                <a:noFill/>
              </a:ln>
              <a:solidFill>
                <a:prstClr val="black"/>
              </a:solidFill>
              <a:effectLst/>
              <a:uLnTx/>
              <a:uFillTx/>
              <a:latin typeface="Segoe UI"/>
            </a:endParaRPr>
          </a:p>
        </p:txBody>
      </p:sp>
    </p:spTree>
    <p:extLst>
      <p:ext uri="{BB962C8B-B14F-4D97-AF65-F5344CB8AC3E}">
        <p14:creationId xmlns:p14="http://schemas.microsoft.com/office/powerpoint/2010/main" val="36747111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7" y="4980870"/>
            <a:ext cx="5507665" cy="150708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67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0" y="647359"/>
            <a:ext cx="11191043"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Segoe UI"/>
              </a:rPr>
              <a:t>PASS Summit 2018 Registration Offer</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527989" y="1942198"/>
            <a:ext cx="6418273" cy="4441824"/>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FF0000"/>
                </a:solidFill>
                <a:effectLst/>
                <a:uLnTx/>
                <a:uFillTx/>
                <a:latin typeface="Segoe UI"/>
              </a:rPr>
              <a:t>Save $150 USD</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2CCCD3">
                  <a:lumMod val="50000"/>
                </a:srgbClr>
              </a:solidFill>
              <a:effectLst/>
              <a:uLnTx/>
              <a:uFillTx/>
              <a:latin typeface="Segoe UI"/>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2CCCD3">
                    <a:lumMod val="50000"/>
                  </a:srgbClr>
                </a:solidFill>
                <a:effectLst/>
                <a:uLnTx/>
                <a:uFillTx/>
                <a:latin typeface="Segoe UI"/>
              </a:rPr>
              <a:t>Register for PASS Summit and as a member of</a:t>
            </a:r>
            <a:br>
              <a:rPr kumimoji="0" lang="en-US" sz="1600" b="0" i="0" u="none" strike="noStrike" kern="1200" cap="none" spc="0" normalizeH="0" baseline="0" noProof="0" dirty="0">
                <a:ln>
                  <a:noFill/>
                </a:ln>
                <a:solidFill>
                  <a:srgbClr val="2CCCD3">
                    <a:lumMod val="50000"/>
                  </a:srgbClr>
                </a:solidFill>
                <a:effectLst/>
                <a:uLnTx/>
                <a:uFillTx/>
                <a:latin typeface="Segoe UI"/>
              </a:rPr>
            </a:br>
            <a:r>
              <a:rPr lang="en-US" b="1" dirty="0">
                <a:solidFill>
                  <a:srgbClr val="2CCCD3">
                    <a:lumMod val="50000"/>
                  </a:srgbClr>
                </a:solidFill>
                <a:latin typeface="Segoe UI"/>
              </a:rPr>
              <a:t>SQL Server local user group Guatemala </a:t>
            </a:r>
            <a:r>
              <a:rPr kumimoji="0" lang="en-US" sz="1600" b="0" i="0" u="none" strike="noStrike" kern="1200" cap="none" spc="0" normalizeH="0" baseline="0" noProof="0" dirty="0">
                <a:ln>
                  <a:noFill/>
                </a:ln>
                <a:solidFill>
                  <a:srgbClr val="2CCCD3">
                    <a:lumMod val="50000"/>
                  </a:srgbClr>
                </a:solidFill>
                <a:effectLst/>
                <a:uLnTx/>
                <a:uFillTx/>
                <a:latin typeface="Segoe UI"/>
              </a:rPr>
              <a:t>you can </a:t>
            </a:r>
            <a:r>
              <a:rPr kumimoji="0" lang="en-US" sz="1600" b="1" i="0" u="none" strike="noStrike" kern="1200" cap="none" spc="0" normalizeH="0" baseline="0" noProof="0" dirty="0">
                <a:ln>
                  <a:noFill/>
                </a:ln>
                <a:solidFill>
                  <a:srgbClr val="2CCCD3">
                    <a:lumMod val="50000"/>
                  </a:srgbClr>
                </a:solidFill>
                <a:effectLst/>
                <a:uLnTx/>
                <a:uFillTx/>
                <a:latin typeface="Segoe UI"/>
              </a:rPr>
              <a:t>save $150 USD </a:t>
            </a:r>
            <a:r>
              <a:rPr kumimoji="0" lang="en-US" sz="1600" b="0" i="0" u="none" strike="noStrike" kern="1200" cap="none" spc="0" normalizeH="0" baseline="0" noProof="0" dirty="0">
                <a:ln>
                  <a:noFill/>
                </a:ln>
                <a:solidFill>
                  <a:srgbClr val="2CCCD3">
                    <a:lumMod val="50000"/>
                  </a:srgbClr>
                </a:solidFill>
                <a:effectLst/>
                <a:uLnTx/>
                <a:uFillTx/>
                <a:latin typeface="Segoe UI"/>
              </a:rPr>
              <a:t>off your conference registration price.  </a:t>
            </a:r>
          </a:p>
          <a:p>
            <a:pPr lvl="0"/>
            <a:r>
              <a:rPr kumimoji="0" lang="en-US" sz="1600" b="0" i="0" u="none" strike="noStrike" kern="1200" cap="none" spc="0" normalizeH="0" baseline="0" noProof="0" dirty="0">
                <a:ln>
                  <a:noFill/>
                </a:ln>
                <a:solidFill>
                  <a:srgbClr val="2CCCD3">
                    <a:lumMod val="50000"/>
                  </a:srgbClr>
                </a:solidFill>
                <a:effectLst/>
                <a:uLnTx/>
                <a:uFillTx/>
                <a:latin typeface="Segoe UI"/>
              </a:rPr>
              <a:t>To access your exclusive discount, use </a:t>
            </a:r>
            <a:r>
              <a:rPr lang="en-US" dirty="0">
                <a:solidFill>
                  <a:srgbClr val="2CCCD3">
                    <a:lumMod val="50000"/>
                  </a:srgbClr>
                </a:solidFill>
              </a:rPr>
              <a:t>code </a:t>
            </a:r>
            <a:r>
              <a:rPr lang="en-US" b="1" dirty="0">
                <a:solidFill>
                  <a:srgbClr val="2CCCD3">
                    <a:lumMod val="50000"/>
                  </a:srgbClr>
                </a:solidFill>
              </a:rPr>
              <a:t>LSDISM0UC</a:t>
            </a:r>
            <a:r>
              <a:rPr lang="en-US" dirty="0">
                <a:solidFill>
                  <a:srgbClr val="2CCCD3">
                    <a:lumMod val="50000"/>
                  </a:srgbClr>
                </a:solidFill>
              </a:rPr>
              <a:t> when </a:t>
            </a:r>
            <a:r>
              <a:rPr kumimoji="0" lang="en-US" sz="1600" b="0" i="0" u="none" strike="noStrike" kern="1200" cap="none" spc="0" normalizeH="0" baseline="0" noProof="0" dirty="0">
                <a:ln>
                  <a:noFill/>
                </a:ln>
                <a:solidFill>
                  <a:srgbClr val="2CCCD3">
                    <a:lumMod val="50000"/>
                  </a:srgbClr>
                </a:solidFill>
                <a:effectLst/>
                <a:uLnTx/>
                <a:uFillTx/>
                <a:latin typeface="Segoe UI"/>
              </a:rPr>
              <a:t>you register and your savings will calculate at time of registration.</a:t>
            </a:r>
            <a:br>
              <a:rPr kumimoji="0" lang="en-US" sz="1600" b="0" i="0" u="none" strike="noStrike" kern="1200" cap="none" spc="0" normalizeH="0" baseline="0" noProof="0" dirty="0">
                <a:ln>
                  <a:noFill/>
                </a:ln>
                <a:solidFill>
                  <a:srgbClr val="2CCCD3">
                    <a:lumMod val="50000"/>
                  </a:srgbClr>
                </a:solidFill>
                <a:effectLst/>
                <a:uLnTx/>
                <a:uFillTx/>
                <a:latin typeface="Segoe UI"/>
              </a:rPr>
            </a:br>
            <a:br>
              <a:rPr kumimoji="0" lang="en-US" sz="1600" b="0" i="0" u="none" strike="noStrike" kern="1200" cap="none" spc="0" normalizeH="0" baseline="0" noProof="0" dirty="0">
                <a:ln>
                  <a:noFill/>
                </a:ln>
                <a:solidFill>
                  <a:srgbClr val="2CCCD3">
                    <a:lumMod val="50000"/>
                  </a:srgbClr>
                </a:solidFill>
                <a:effectLst/>
                <a:uLnTx/>
                <a:uFillTx/>
                <a:latin typeface="Segoe UI"/>
              </a:rPr>
            </a:br>
            <a:r>
              <a:rPr kumimoji="0" lang="en-US" sz="1600" b="1" i="0" u="none" strike="noStrike" kern="1200" cap="none" spc="0" normalizeH="0" baseline="0" noProof="0" dirty="0">
                <a:ln>
                  <a:noFill/>
                </a:ln>
                <a:solidFill>
                  <a:srgbClr val="2CCCD3">
                    <a:lumMod val="50000"/>
                  </a:srgbClr>
                </a:solidFill>
                <a:effectLst/>
                <a:uLnTx/>
                <a:uFillTx/>
                <a:latin typeface="Segoe UI"/>
              </a:rPr>
              <a:t>Register between September 17 – 22, 2018 and be entered into a daily prize draw, and grand prize draw for a COMP to PASS Summit 2019**!</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2CCCD3">
                  <a:lumMod val="50000"/>
                </a:srgbClr>
              </a:solidFill>
              <a:effectLst/>
              <a:uLnTx/>
              <a:uFillTx/>
              <a:latin typeface="Segoe UI"/>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050" b="0" i="0" u="none" strike="noStrike" kern="1200" cap="none" spc="0" normalizeH="0" baseline="0" noProof="0" dirty="0">
                <a:ln>
                  <a:noFill/>
                </a:ln>
                <a:solidFill>
                  <a:srgbClr val="2CCCD3">
                    <a:lumMod val="50000"/>
                  </a:srgbClr>
                </a:solidFill>
                <a:effectLst/>
                <a:uLnTx/>
                <a:uFillTx/>
                <a:latin typeface="Segoe UI"/>
              </a:rPr>
              <a:t>*Unique discount code cannot be applied retroactively and cannot be combined with any other offers.</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050" b="0" i="0" u="none" strike="noStrike" kern="1200" cap="none" spc="0" normalizeH="0" baseline="0" noProof="0" dirty="0">
                <a:ln>
                  <a:noFill/>
                </a:ln>
                <a:solidFill>
                  <a:srgbClr val="2CCCD3">
                    <a:lumMod val="50000"/>
                  </a:srgbClr>
                </a:solidFill>
                <a:effectLst/>
                <a:uLnTx/>
                <a:uFillTx/>
                <a:latin typeface="Segoe UI"/>
              </a:rPr>
              <a:t>** Terms and Conditions apply – scan QR code to view.</a:t>
            </a:r>
            <a:endParaRPr kumimoji="0" lang="en-CA" sz="1050" b="0" i="0" u="none" strike="noStrike" kern="1200" cap="none" spc="0" normalizeH="0" baseline="0" noProof="0" dirty="0">
              <a:ln>
                <a:noFill/>
              </a:ln>
              <a:solidFill>
                <a:srgbClr val="2CCCD3">
                  <a:lumMod val="50000"/>
                </a:srgbClr>
              </a:solidFill>
              <a:effectLst/>
              <a:uLnTx/>
              <a:uFillTx/>
              <a:latin typeface="Segoe UI"/>
            </a:endParaRPr>
          </a:p>
        </p:txBody>
      </p:sp>
      <p:grpSp>
        <p:nvGrpSpPr>
          <p:cNvPr id="7" name="Group 6">
            <a:extLst>
              <a:ext uri="{FF2B5EF4-FFF2-40B4-BE49-F238E27FC236}">
                <a16:creationId xmlns:a16="http://schemas.microsoft.com/office/drawing/2014/main" id="{1F5C7F9D-F48C-4359-A680-2E45F47453D6}"/>
              </a:ext>
            </a:extLst>
          </p:cNvPr>
          <p:cNvGrpSpPr/>
          <p:nvPr/>
        </p:nvGrpSpPr>
        <p:grpSpPr>
          <a:xfrm>
            <a:off x="6946263" y="1539959"/>
            <a:ext cx="4598358" cy="1598711"/>
            <a:chOff x="6513177" y="1298666"/>
            <a:chExt cx="4598358" cy="1598711"/>
          </a:xfrm>
        </p:grpSpPr>
        <p:pic>
          <p:nvPicPr>
            <p:cNvPr id="9" name="Graphic 8">
              <a:extLst>
                <a:ext uri="{FF2B5EF4-FFF2-40B4-BE49-F238E27FC236}">
                  <a16:creationId xmlns:a16="http://schemas.microsoft.com/office/drawing/2014/main" id="{38D07F9F-B711-4F56-BBAB-AC5520CDBBA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26369" y="1298666"/>
              <a:ext cx="4371975" cy="1042988"/>
            </a:xfrm>
            <a:prstGeom prst="rect">
              <a:avLst/>
            </a:prstGeom>
          </p:spPr>
        </p:pic>
        <p:sp>
          <p:nvSpPr>
            <p:cNvPr id="10" name="TextBox 9">
              <a:extLst>
                <a:ext uri="{FF2B5EF4-FFF2-40B4-BE49-F238E27FC236}">
                  <a16:creationId xmlns:a16="http://schemas.microsoft.com/office/drawing/2014/main" id="{4D6BE178-B7EF-4A0D-B358-CB6E0BFE7654}"/>
                </a:ext>
              </a:extLst>
            </p:cNvPr>
            <p:cNvSpPr txBox="1"/>
            <p:nvPr/>
          </p:nvSpPr>
          <p:spPr>
            <a:xfrm>
              <a:off x="6513177" y="2574212"/>
              <a:ext cx="4598358" cy="3231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500" b="0" i="0" u="none" strike="noStrike" kern="1200" cap="none" spc="300" normalizeH="0" baseline="0" noProof="0" dirty="0">
                  <a:ln>
                    <a:noFill/>
                  </a:ln>
                  <a:solidFill>
                    <a:srgbClr val="000000"/>
                  </a:solidFill>
                  <a:effectLst/>
                  <a:uLnTx/>
                  <a:uFillTx/>
                  <a:latin typeface="Gotham HTF Light" pitchFamily="50" charset="0"/>
                  <a:ea typeface="+mn-ea"/>
                  <a:cs typeface="+mn-cs"/>
                </a:rPr>
                <a:t>GROUP REFERRAL DISCOUNT CODE</a:t>
              </a:r>
            </a:p>
          </p:txBody>
        </p:sp>
      </p:grpSp>
      <p:pic>
        <p:nvPicPr>
          <p:cNvPr id="11" name="Picture 10">
            <a:extLst>
              <a:ext uri="{FF2B5EF4-FFF2-40B4-BE49-F238E27FC236}">
                <a16:creationId xmlns:a16="http://schemas.microsoft.com/office/drawing/2014/main" id="{2998E1CC-1A70-4D69-937D-D3C615F46D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1790" y="4501491"/>
            <a:ext cx="2182804" cy="2240245"/>
          </a:xfrm>
          <a:prstGeom prst="rect">
            <a:avLst/>
          </a:prstGeom>
        </p:spPr>
      </p:pic>
      <p:sp>
        <p:nvSpPr>
          <p:cNvPr id="12" name="TextBox 11">
            <a:extLst>
              <a:ext uri="{FF2B5EF4-FFF2-40B4-BE49-F238E27FC236}">
                <a16:creationId xmlns:a16="http://schemas.microsoft.com/office/drawing/2014/main" id="{D202EA7C-A777-4D3A-BA4D-AD3792C709A3}"/>
              </a:ext>
            </a:extLst>
          </p:cNvPr>
          <p:cNvSpPr txBox="1"/>
          <p:nvPr/>
        </p:nvSpPr>
        <p:spPr>
          <a:xfrm>
            <a:off x="6946262" y="3362396"/>
            <a:ext cx="4597167" cy="116955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rPr>
              <a:t>PASS Summit is the largest conference for technical professionals who leverage the Microsoft Data Platform.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2CCCD3">
                    <a:lumMod val="50000"/>
                  </a:srgbClr>
                </a:solidFill>
                <a:effectLst/>
                <a:uLnTx/>
                <a:uFillTx/>
                <a:latin typeface="Segoe UI"/>
                <a:ea typeface="+mn-ea"/>
                <a:cs typeface="+mn-cs"/>
              </a:rPr>
              <a:t>Get the skills and community connections you need to advance your company and career</a:t>
            </a:r>
            <a:r>
              <a:rPr kumimoji="0" lang="en-US" sz="1400" b="0" i="0" u="none" strike="noStrike" kern="1200" cap="none" spc="0" normalizeH="0" baseline="0" noProof="0" dirty="0">
                <a:ln>
                  <a:noFill/>
                </a:ln>
                <a:solidFill>
                  <a:srgbClr val="45C2CC"/>
                </a:solidFill>
                <a:effectLst/>
                <a:uLnTx/>
                <a:uFillTx/>
                <a:latin typeface="Segoe UI"/>
                <a:ea typeface="+mn-ea"/>
                <a:cs typeface="+mn-cs"/>
              </a:rPr>
              <a:t>.</a:t>
            </a:r>
            <a:endParaRPr kumimoji="0" lang="en-CA" sz="1400" b="0" i="0" u="none" strike="noStrike" kern="1200" cap="none" spc="0" normalizeH="0" baseline="0" noProof="0" dirty="0">
              <a:ln>
                <a:noFill/>
              </a:ln>
              <a:solidFill>
                <a:srgbClr val="45C2CC"/>
              </a:solidFill>
              <a:effectLst/>
              <a:uLnTx/>
              <a:uFillTx/>
              <a:latin typeface="Segoe UI"/>
              <a:ea typeface="+mn-ea"/>
              <a:cs typeface="+mn-cs"/>
            </a:endParaRPr>
          </a:p>
        </p:txBody>
      </p:sp>
      <p:sp>
        <p:nvSpPr>
          <p:cNvPr id="3" name="Rectangle 1">
            <a:extLst>
              <a:ext uri="{FF2B5EF4-FFF2-40B4-BE49-F238E27FC236}">
                <a16:creationId xmlns:a16="http://schemas.microsoft.com/office/drawing/2014/main" id="{2BB2CC17-17A5-45D6-B946-369316AFCC0C}"/>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112" tIns="914112" rIns="914112" bIns="91411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cs typeface="Arial" panose="020B0604020202020204" pitchFamily="34" charset="0"/>
              </a:rPr>
              <a:t>LSDISM0UC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722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C5C3FC-585D-4D58-AB2B-D063E58B430C}"/>
              </a:ext>
            </a:extLst>
          </p:cNvPr>
          <p:cNvSpPr/>
          <p:nvPr/>
        </p:nvSpPr>
        <p:spPr>
          <a:xfrm>
            <a:off x="0" y="0"/>
            <a:ext cx="12192000" cy="685800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Segoe UI"/>
              <a:ea typeface="+mn-ea"/>
              <a:cs typeface="+mn-cs"/>
            </a:endParaRPr>
          </a:p>
        </p:txBody>
      </p:sp>
      <p:sp>
        <p:nvSpPr>
          <p:cNvPr id="3" name="Rectangle 2">
            <a:extLst>
              <a:ext uri="{FF2B5EF4-FFF2-40B4-BE49-F238E27FC236}">
                <a16:creationId xmlns:a16="http://schemas.microsoft.com/office/drawing/2014/main" id="{9AADC978-B0CC-43D6-BE6A-43CDC86B2335}"/>
              </a:ext>
            </a:extLst>
          </p:cNvPr>
          <p:cNvSpPr/>
          <p:nvPr/>
        </p:nvSpPr>
        <p:spPr>
          <a:xfrm>
            <a:off x="457200" y="530609"/>
            <a:ext cx="11274725" cy="5775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5" name="Picture 4">
            <a:extLst>
              <a:ext uri="{FF2B5EF4-FFF2-40B4-BE49-F238E27FC236}">
                <a16:creationId xmlns:a16="http://schemas.microsoft.com/office/drawing/2014/main" id="{DE538655-26CC-4E88-B6F3-1B2A0C599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702733"/>
            <a:ext cx="10905066" cy="5452533"/>
          </a:xfrm>
          <a:prstGeom prst="rect">
            <a:avLst/>
          </a:prstGeom>
        </p:spPr>
      </p:pic>
      <p:sp>
        <p:nvSpPr>
          <p:cNvPr id="6" name="TextBox 5">
            <a:extLst>
              <a:ext uri="{FF2B5EF4-FFF2-40B4-BE49-F238E27FC236}">
                <a16:creationId xmlns:a16="http://schemas.microsoft.com/office/drawing/2014/main" id="{B83D8BA5-2858-4218-983A-4E6B9104BC75}"/>
              </a:ext>
            </a:extLst>
          </p:cNvPr>
          <p:cNvSpPr txBox="1"/>
          <p:nvPr/>
        </p:nvSpPr>
        <p:spPr>
          <a:xfrm>
            <a:off x="-317740" y="60482"/>
            <a:ext cx="12827479"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Attending PASS Summit? Then you’ve been granted EXCLUSIVE access to buy PASS gear on the PASS Stuff online store!</a:t>
            </a:r>
            <a:endParaRPr kumimoji="0" lang="en-CA" sz="1600" b="1"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1" name="TextBox 10">
            <a:extLst>
              <a:ext uri="{FF2B5EF4-FFF2-40B4-BE49-F238E27FC236}">
                <a16:creationId xmlns:a16="http://schemas.microsoft.com/office/drawing/2014/main" id="{8AC69B5F-FDEB-444A-AD5F-3ED25A6352C1}"/>
              </a:ext>
            </a:extLst>
          </p:cNvPr>
          <p:cNvSpPr txBox="1"/>
          <p:nvPr/>
        </p:nvSpPr>
        <p:spPr>
          <a:xfrm>
            <a:off x="-317741" y="6396335"/>
            <a:ext cx="12827479"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Pre-Order for pickup onsite at PASS Summit only. All orders must be placed by the attendee picking up the item at PASS Summit.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Visit PASSstuff.com for more!</a:t>
            </a:r>
            <a:endParaRPr kumimoji="0" lang="en-CA" sz="1200" b="1"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935205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15191393"/>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err="1">
                          <a:solidFill>
                            <a:srgbClr val="000000"/>
                          </a:solidFill>
                          <a:effectLst/>
                          <a:latin typeface="Calibri" panose="020F0502020204030204" pitchFamily="34" charset="0"/>
                        </a:rPr>
                        <a:t>Powershell</a:t>
                      </a:r>
                      <a:endParaRPr lang="en-CA" sz="14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September 26,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Power your Raspberry Shell on it's Core. Raspberry Pi + PowerShell Core - Daniel Silva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September 27,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The Evolution of SQL as a Service - Azure SQL Database Managed Instance -  Javier Villegas</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2, 2018</a:t>
                      </a:r>
                    </a:p>
                    <a:p>
                      <a:pPr algn="ctr" fontAlgn="b"/>
                      <a:r>
                        <a:rPr lang="en-CA" sz="1400" b="0" i="0" u="none" strike="noStrike" dirty="0">
                          <a:solidFill>
                            <a:srgbClr val="000000"/>
                          </a:solidFill>
                          <a:effectLst/>
                          <a:latin typeface="Calibri" panose="020F0502020204030204" pitchFamily="34" charset="0"/>
                        </a:rPr>
                        <a:t>11:00 - 12:00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Calibri" panose="020F0502020204030204" pitchFamily="34" charset="0"/>
                        </a:rPr>
                        <a:t>Administering Beyond the Speed of Light : Managing SQL Server with Ansible - Brian Carrig</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9, 2018</a:t>
                      </a:r>
                      <a:br>
                        <a:rPr lang="en-CA" sz="1400" b="0" i="0" u="none" strike="noStrike" dirty="0">
                          <a:solidFill>
                            <a:srgbClr val="000000"/>
                          </a:solidFill>
                          <a:effectLst/>
                          <a:latin typeface="Calibri" panose="020F0502020204030204" pitchFamily="34" charset="0"/>
                        </a:rPr>
                      </a:br>
                      <a:r>
                        <a:rPr lang="en-CA" sz="1400" b="0" i="0" u="none" strike="noStrike" dirty="0">
                          <a:solidFill>
                            <a:srgbClr val="000000"/>
                          </a:solidFill>
                          <a:effectLst/>
                          <a:latin typeface="Calibri" panose="020F0502020204030204" pitchFamily="34" charset="0"/>
                        </a:rPr>
                        <a:t>02:30 - 01:30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dirty="0">
                          <a:solidFill>
                            <a:srgbClr val="FF0000"/>
                          </a:solidFill>
                          <a:effectLst/>
                          <a:latin typeface="Calibri" panose="020F0502020204030204" pitchFamily="34" charset="0"/>
                        </a:rPr>
                        <a:t>Let’s talk about Big Data using SQL Datawarehouse - Victor Fava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dirty="0">
                          <a:solidFill>
                            <a:srgbClr val="000000"/>
                          </a:solidFill>
                          <a:effectLst/>
                          <a:latin typeface="Calibri" panose="020F0502020204030204" pitchFamily="34" charset="0"/>
                        </a:rPr>
                        <a:t>High Availability &amp; Disaster Recover</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9,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FF0000"/>
                          </a:solidFill>
                          <a:effectLst/>
                          <a:latin typeface="Calibri" panose="020F0502020204030204" pitchFamily="34" charset="0"/>
                        </a:rPr>
                        <a:t>SQL Server 2017 – Always on Availability Groups - Windows and Linux Deployments - David </a:t>
                      </a:r>
                      <a:r>
                        <a:rPr lang="en-US" sz="1400" b="0" i="0" u="none" strike="noStrike" dirty="0" err="1">
                          <a:solidFill>
                            <a:srgbClr val="FF0000"/>
                          </a:solidFill>
                          <a:effectLst/>
                          <a:latin typeface="Calibri" panose="020F0502020204030204" pitchFamily="34" charset="0"/>
                        </a:rPr>
                        <a:t>Pless</a:t>
                      </a:r>
                      <a:endParaRPr lang="en-US"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109428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1474179572"/>
              </p:ext>
            </p:extLst>
          </p:nvPr>
        </p:nvGraphicFramePr>
        <p:xfrm>
          <a:off x="1557693" y="1339350"/>
          <a:ext cx="8982882" cy="4266301"/>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a:solidFill>
                            <a:srgbClr val="000000"/>
                          </a:solidFill>
                          <a:effectLst/>
                          <a:latin typeface="Calibri" panose="020F0502020204030204" pitchFamily="34" charset="0"/>
                        </a:rPr>
                        <a:t>Women in Technology</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SQL Server with Docker Containers - Marsha Pierce</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Global Italian</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FF0000"/>
                          </a:solidFill>
                          <a:effectLst/>
                          <a:latin typeface="Calibri" panose="020F0502020204030204" pitchFamily="34" charset="0"/>
                        </a:rPr>
                        <a:t>Custom Mobile Reports in Reporting Services - Andrea </a:t>
                      </a:r>
                      <a:r>
                        <a:rPr lang="en-CA" sz="1400" b="0" i="0" u="none" strike="noStrike" dirty="0" err="1">
                          <a:solidFill>
                            <a:srgbClr val="FF0000"/>
                          </a:solidFill>
                          <a:effectLst/>
                          <a:latin typeface="Calibri" panose="020F0502020204030204" pitchFamily="34" charset="0"/>
                        </a:rPr>
                        <a:t>Martorana</a:t>
                      </a:r>
                      <a:r>
                        <a:rPr lang="en-CA" sz="1400" b="0" i="0" u="none" strike="noStrike" dirty="0">
                          <a:solidFill>
                            <a:srgbClr val="FF0000"/>
                          </a:solidFill>
                          <a:effectLst/>
                          <a:latin typeface="Calibri" panose="020F0502020204030204" pitchFamily="34" charset="0"/>
                        </a:rPr>
                        <a:t> </a:t>
                      </a:r>
                      <a:r>
                        <a:rPr lang="en-CA" sz="1400" b="0" i="0" u="none" strike="noStrike" dirty="0" err="1">
                          <a:solidFill>
                            <a:srgbClr val="FF0000"/>
                          </a:solidFill>
                          <a:effectLst/>
                          <a:latin typeface="Calibri" panose="020F0502020204030204" pitchFamily="34" charset="0"/>
                        </a:rPr>
                        <a:t>Tusa</a:t>
                      </a:r>
                      <a:endParaRPr lang="en-CA"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a:solidFill>
                            <a:srgbClr val="000000"/>
                          </a:solidFill>
                          <a:effectLst/>
                          <a:latin typeface="Calibri" panose="020F0502020204030204" pitchFamily="34" charset="0"/>
                        </a:rPr>
                        <a:t>Data Architecture</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10,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a:solidFill>
                            <a:srgbClr val="000000"/>
                          </a:solidFill>
                          <a:effectLst/>
                          <a:latin typeface="Calibri" panose="020F0502020204030204" pitchFamily="34" charset="0"/>
                        </a:rPr>
                        <a:t>Pester the Tester: PowerShell Bugs Beware! - Robert Cain</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r h="785448">
                <a:tc>
                  <a:txBody>
                    <a:bodyPr/>
                    <a:lstStyle/>
                    <a:p>
                      <a:pPr algn="ctr" fontAlgn="b"/>
                      <a:r>
                        <a:rPr lang="en-CA" sz="1400" b="0" i="0" u="none" strike="noStrike">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11,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Insights with Massive Data Ingestion and Power BI - Armando Lacerda</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9075777"/>
                  </a:ext>
                </a:extLst>
              </a:tr>
              <a:tr h="785448">
                <a:tc>
                  <a:txBody>
                    <a:bodyPr/>
                    <a:lstStyle/>
                    <a:p>
                      <a:pPr algn="ctr" fontAlgn="b"/>
                      <a:r>
                        <a:rPr lang="en-CA" sz="1400" b="0" i="0" u="none" strike="noStrike" dirty="0">
                          <a:solidFill>
                            <a:srgbClr val="000000"/>
                          </a:solidFill>
                          <a:effectLst/>
                          <a:latin typeface="Calibri" panose="020F0502020204030204" pitchFamily="34" charset="0"/>
                        </a:rPr>
                        <a:t>Professional Development</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12, 2018</a:t>
                      </a:r>
                    </a:p>
                    <a:p>
                      <a:pPr algn="ctr" fontAlgn="b"/>
                      <a:r>
                        <a:rPr lang="en-CA" sz="1400" b="0" i="0" u="none" strike="noStrike" dirty="0">
                          <a:solidFill>
                            <a:srgbClr val="000000"/>
                          </a:solidFill>
                          <a:effectLst/>
                          <a:latin typeface="Calibri" panose="020F0502020204030204" pitchFamily="34" charset="0"/>
                        </a:rPr>
                        <a:t>16:00 - 17:00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Project Management: A substitute or a supplement to your career? - Raj </a:t>
                      </a:r>
                      <a:r>
                        <a:rPr lang="en-US" sz="1400" b="0" i="0" u="none" strike="noStrike" dirty="0" err="1">
                          <a:solidFill>
                            <a:srgbClr val="000000"/>
                          </a:solidFill>
                          <a:effectLst/>
                          <a:latin typeface="Calibri" panose="020F0502020204030204" pitchFamily="34" charset="0"/>
                        </a:rPr>
                        <a:t>Heda</a:t>
                      </a:r>
                      <a:endParaRPr lang="en-US" sz="1400" b="0" i="0" u="none" strike="noStrike" dirty="0">
                        <a:solidFill>
                          <a:srgbClr val="00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4108982836"/>
                  </a:ext>
                </a:extLst>
              </a:tr>
            </a:tbl>
          </a:graphicData>
        </a:graphic>
      </p:graphicFrame>
    </p:spTree>
    <p:extLst>
      <p:ext uri="{BB962C8B-B14F-4D97-AF65-F5344CB8AC3E}">
        <p14:creationId xmlns:p14="http://schemas.microsoft.com/office/powerpoint/2010/main" val="4285172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9512" y="562176"/>
            <a:ext cx="10972800" cy="685800"/>
          </a:xfrm>
        </p:spPr>
        <p:txBody>
          <a:bodyPr/>
          <a:lstStyle/>
          <a:p>
            <a:r>
              <a:rPr lang="en-US" dirty="0">
                <a:latin typeface="+mn-lt"/>
              </a:rPr>
              <a:t>Upcoming Virtual Group Webinars</a:t>
            </a:r>
          </a:p>
        </p:txBody>
      </p:sp>
      <p:graphicFrame>
        <p:nvGraphicFramePr>
          <p:cNvPr id="5" name="Table 4"/>
          <p:cNvGraphicFramePr>
            <a:graphicFrameLocks noGrp="1"/>
          </p:cNvGraphicFramePr>
          <p:nvPr>
            <p:extLst>
              <p:ext uri="{D42A27DB-BD31-4B8C-83A1-F6EECF244321}">
                <p14:modId xmlns:p14="http://schemas.microsoft.com/office/powerpoint/2010/main" val="3200378641"/>
              </p:ext>
            </p:extLst>
          </p:nvPr>
        </p:nvGraphicFramePr>
        <p:xfrm>
          <a:off x="1557693" y="1339350"/>
          <a:ext cx="8982882" cy="2695405"/>
        </p:xfrm>
        <a:graphic>
          <a:graphicData uri="http://schemas.openxmlformats.org/drawingml/2006/table">
            <a:tbl>
              <a:tblPr firstRow="1" bandRow="1">
                <a:tableStyleId>{5A111915-BE36-4E01-A7E5-04B1672EAD32}</a:tableStyleId>
              </a:tblPr>
              <a:tblGrid>
                <a:gridCol w="2133600">
                  <a:extLst>
                    <a:ext uri="{9D8B030D-6E8A-4147-A177-3AD203B41FA5}">
                      <a16:colId xmlns:a16="http://schemas.microsoft.com/office/drawing/2014/main" val="20000"/>
                    </a:ext>
                  </a:extLst>
                </a:gridCol>
                <a:gridCol w="3207026">
                  <a:extLst>
                    <a:ext uri="{9D8B030D-6E8A-4147-A177-3AD203B41FA5}">
                      <a16:colId xmlns:a16="http://schemas.microsoft.com/office/drawing/2014/main" val="20001"/>
                    </a:ext>
                  </a:extLst>
                </a:gridCol>
                <a:gridCol w="3642256">
                  <a:extLst>
                    <a:ext uri="{9D8B030D-6E8A-4147-A177-3AD203B41FA5}">
                      <a16:colId xmlns:a16="http://schemas.microsoft.com/office/drawing/2014/main" val="20002"/>
                    </a:ext>
                  </a:extLst>
                </a:gridCol>
              </a:tblGrid>
              <a:tr h="339061">
                <a:tc>
                  <a:txBody>
                    <a:bodyPr/>
                    <a:lstStyle/>
                    <a:p>
                      <a:pPr algn="ctr"/>
                      <a:r>
                        <a:rPr kumimoji="0" lang="en-US" sz="1400" b="0" i="0" u="none" strike="noStrike" kern="1200" cap="none" spc="0" normalizeH="0" baseline="0" dirty="0">
                          <a:ln>
                            <a:noFill/>
                          </a:ln>
                          <a:solidFill>
                            <a:prstClr val="black"/>
                          </a:solidFill>
                          <a:effectLst/>
                          <a:uLnTx/>
                          <a:uFillTx/>
                          <a:latin typeface="+mn-lt"/>
                          <a:ea typeface="+mn-ea"/>
                          <a:cs typeface="+mn-cs"/>
                        </a:rPr>
                        <a:t>VIRTUAL GROUP</a:t>
                      </a:r>
                    </a:p>
                  </a:txBody>
                  <a:tcPr marL="91449" marR="91449" marT="45699" marB="45699" anchor="ctr">
                    <a:lnL w="9525" cap="flat" cmpd="sng" algn="ctr">
                      <a:noFill/>
                      <a:prstDash val="solid"/>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MEETING DATE</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dirty="0">
                          <a:ln>
                            <a:noFill/>
                          </a:ln>
                          <a:solidFill>
                            <a:prstClr val="black"/>
                          </a:solidFill>
                          <a:effectLst/>
                          <a:uLnTx/>
                          <a:uFillTx/>
                          <a:latin typeface="+mn-lt"/>
                          <a:ea typeface="+mn-ea"/>
                          <a:cs typeface="+mn-cs"/>
                        </a:rPr>
                        <a:t>TOPIC</a:t>
                      </a:r>
                    </a:p>
                  </a:txBody>
                  <a:tcPr marL="91449" marR="91449" marT="45699" marB="45699" anchor="ctr">
                    <a:lnL>
                      <a:noFill/>
                    </a:lnL>
                    <a:lnR>
                      <a:noFill/>
                    </a:lnR>
                    <a:lnT w="9525" cap="flat" cmpd="sng" algn="ctr">
                      <a:noFill/>
                      <a:prstDash val="solid"/>
                    </a:lnT>
                    <a:lnB w="6350" cap="flat" cmpd="sng" algn="ctr">
                      <a:noFill/>
                      <a:prstDash val="sysDot"/>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0000"/>
                  </a:ext>
                </a:extLst>
              </a:tr>
              <a:tr h="785448">
                <a:tc>
                  <a:txBody>
                    <a:bodyPr/>
                    <a:lstStyle/>
                    <a:p>
                      <a:pPr algn="ctr" fontAlgn="b"/>
                      <a:r>
                        <a:rPr lang="en-CA" sz="1400" b="0" i="0" u="none" strike="noStrike" dirty="0">
                          <a:solidFill>
                            <a:srgbClr val="000000"/>
                          </a:solidFill>
                          <a:effectLst/>
                          <a:latin typeface="Calibri" panose="020F0502020204030204" pitchFamily="34" charset="0"/>
                        </a:rPr>
                        <a:t>Saturday Night SQL</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14, 2018</a:t>
                      </a:r>
                    </a:p>
                    <a:p>
                      <a:pPr algn="ctr" fontAlgn="b"/>
                      <a:r>
                        <a:rPr lang="en-CA" sz="1400" b="0" i="0" u="none" strike="noStrike" dirty="0">
                          <a:solidFill>
                            <a:srgbClr val="000000"/>
                          </a:solidFill>
                          <a:effectLst/>
                          <a:latin typeface="Calibri" panose="020F0502020204030204" pitchFamily="34" charset="0"/>
                        </a:rPr>
                        <a:t>02:00 - 03:30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FF0000"/>
                          </a:solidFill>
                          <a:effectLst/>
                          <a:latin typeface="Calibri" panose="020F0502020204030204" pitchFamily="34" charset="0"/>
                        </a:rPr>
                        <a:t>Blocking and Deadlocks Troubleshooting in SQL Server - Dmitri </a:t>
                      </a:r>
                      <a:r>
                        <a:rPr lang="en-US" sz="1400" b="0" i="0" u="none" strike="noStrike" dirty="0" err="1">
                          <a:solidFill>
                            <a:srgbClr val="FF0000"/>
                          </a:solidFill>
                          <a:effectLst/>
                          <a:latin typeface="Calibri" panose="020F0502020204030204" pitchFamily="34" charset="0"/>
                        </a:rPr>
                        <a:t>Korotkevitch</a:t>
                      </a:r>
                      <a:endParaRPr lang="en-US" sz="1400" b="0" i="0" u="none" strike="noStrike" dirty="0">
                        <a:solidFill>
                          <a:srgbClr val="FF0000"/>
                        </a:solidFill>
                        <a:effectLst/>
                        <a:latin typeface="Calibri" panose="020F0502020204030204" pitchFamily="34" charset="0"/>
                      </a:endParaRP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1672774989"/>
                  </a:ext>
                </a:extLst>
              </a:tr>
              <a:tr h="785448">
                <a:tc>
                  <a:txBody>
                    <a:bodyPr/>
                    <a:lstStyle/>
                    <a:p>
                      <a:pPr algn="ctr" fontAlgn="b"/>
                      <a:r>
                        <a:rPr lang="en-CA" sz="1400" b="0" i="0" u="none" strike="noStrike">
                          <a:solidFill>
                            <a:srgbClr val="000000"/>
                          </a:solidFill>
                          <a:effectLst/>
                          <a:latin typeface="Calibri" panose="020F0502020204030204" pitchFamily="34" charset="0"/>
                        </a:rPr>
                        <a:t>DBA Fundamentals</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1400" b="0" i="0" u="none" strike="noStrike" dirty="0">
                          <a:solidFill>
                            <a:srgbClr val="000000"/>
                          </a:solidFill>
                          <a:effectLst/>
                          <a:latin typeface="Calibri" panose="020F0502020204030204" pitchFamily="34" charset="0"/>
                        </a:rPr>
                        <a:t>October 16, 2018</a:t>
                      </a:r>
                    </a:p>
                    <a:p>
                      <a:pPr algn="ctr" fontAlgn="b"/>
                      <a:r>
                        <a:rPr lang="en-CA" sz="1400" b="0" i="0" u="none" strike="noStrike" dirty="0">
                          <a:solidFill>
                            <a:srgbClr val="000000"/>
                          </a:solidFill>
                          <a:effectLst/>
                          <a:latin typeface="Calibri" panose="020F0502020204030204" pitchFamily="34" charset="0"/>
                        </a:rPr>
                        <a:t>17:00 - 18:00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400" b="0" i="0" u="none" strike="noStrike">
                          <a:solidFill>
                            <a:srgbClr val="000000"/>
                          </a:solidFill>
                          <a:effectLst/>
                          <a:latin typeface="Calibri" panose="020F0502020204030204" pitchFamily="34" charset="0"/>
                        </a:rPr>
                        <a:t>5 Shifts to Becoming a Rockstar Data Professional (Without the Stress and Burnout Caused by Being in IT) - Edwin Sarmiento</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1565061"/>
                  </a:ext>
                </a:extLst>
              </a:tr>
              <a:tr h="785448">
                <a:tc>
                  <a:txBody>
                    <a:bodyPr/>
                    <a:lstStyle/>
                    <a:p>
                      <a:pPr algn="ctr" fontAlgn="b"/>
                      <a:r>
                        <a:rPr lang="en-CA" sz="1400" b="0" i="0" u="none" strike="noStrike" dirty="0">
                          <a:solidFill>
                            <a:srgbClr val="000000"/>
                          </a:solidFill>
                          <a:effectLst/>
                          <a:latin typeface="Calibri" panose="020F0502020204030204" pitchFamily="34" charset="0"/>
                        </a:rPr>
                        <a:t>Cloud</a:t>
                      </a:r>
                    </a:p>
                  </a:txBody>
                  <a:tcPr marL="9525" marR="9525" marT="9525" marB="0" anchor="ctr">
                    <a:lnL w="9525" cap="flat" cmpd="sng" algn="ctr">
                      <a:noFill/>
                      <a:prstDash val="solid"/>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CA" sz="1400" b="0" i="0" u="none" strike="noStrike" dirty="0">
                          <a:solidFill>
                            <a:srgbClr val="000000"/>
                          </a:solidFill>
                          <a:effectLst/>
                          <a:latin typeface="Calibri" panose="020F0502020204030204" pitchFamily="34" charset="0"/>
                        </a:rPr>
                        <a:t>October 25, 2018</a:t>
                      </a:r>
                    </a:p>
                    <a:p>
                      <a:pPr algn="ctr" fontAlgn="b"/>
                      <a:r>
                        <a:rPr lang="en-CA" sz="1400" b="0" i="0" u="none" strike="noStrike" dirty="0">
                          <a:solidFill>
                            <a:srgbClr val="000000"/>
                          </a:solidFill>
                          <a:effectLst/>
                          <a:latin typeface="Calibri" panose="020F0502020204030204" pitchFamily="34" charset="0"/>
                        </a:rPr>
                        <a:t>18:00 - 19:00 UTC</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tc>
                  <a:txBody>
                    <a:bodyPr/>
                    <a:lstStyle/>
                    <a:p>
                      <a:pPr algn="ctr" fontAlgn="b"/>
                      <a:r>
                        <a:rPr lang="en-US" sz="1400" b="0" i="0" u="none" strike="noStrike" dirty="0">
                          <a:solidFill>
                            <a:srgbClr val="000000"/>
                          </a:solidFill>
                          <a:effectLst/>
                          <a:latin typeface="Calibri" panose="020F0502020204030204" pitchFamily="34" charset="0"/>
                        </a:rPr>
                        <a:t>Agile Data Warehousing in the Cloud - Michael Tantrum</a:t>
                      </a:r>
                    </a:p>
                  </a:txBody>
                  <a:tcPr marL="9525" marR="9525" marT="9525" marB="0" anchor="ctr">
                    <a:lnL>
                      <a:noFill/>
                    </a:lnL>
                    <a:lnR>
                      <a:noFill/>
                    </a:lnR>
                    <a:lnT w="6350" cap="flat" cmpd="sng" algn="ctr">
                      <a:noFill/>
                      <a:prstDash val="sysDot"/>
                      <a:round/>
                      <a:headEnd type="none" w="med" len="med"/>
                      <a:tailEnd type="none" w="med" len="med"/>
                    </a:lnT>
                    <a:lnB w="6350" cap="flat" cmpd="sng" algn="ctr">
                      <a:noFill/>
                      <a:prstDash val="sysDot"/>
                      <a:round/>
                      <a:headEnd type="none" w="med" len="med"/>
                      <a:tailEnd type="none" w="med" len="med"/>
                    </a:lnB>
                    <a:lnTlToBr w="12700" cmpd="sng">
                      <a:noFill/>
                      <a:prstDash val="solid"/>
                    </a:lnTlToBr>
                    <a:lnBlToTr w="12700" cmpd="sng">
                      <a:noFill/>
                      <a:prstDash val="solid"/>
                    </a:lnBlToTr>
                    <a:solidFill>
                      <a:srgbClr val="99D7CF"/>
                    </a:solidFill>
                  </a:tcPr>
                </a:tc>
                <a:extLst>
                  <a:ext uri="{0D108BD9-81ED-4DB2-BD59-A6C34878D82A}">
                    <a16:rowId xmlns:a16="http://schemas.microsoft.com/office/drawing/2014/main" val="3701019845"/>
                  </a:ext>
                </a:extLst>
              </a:tr>
            </a:tbl>
          </a:graphicData>
        </a:graphic>
      </p:graphicFrame>
    </p:spTree>
    <p:extLst>
      <p:ext uri="{BB962C8B-B14F-4D97-AF65-F5344CB8AC3E}">
        <p14:creationId xmlns:p14="http://schemas.microsoft.com/office/powerpoint/2010/main" val="712750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
          <p:cNvSpPr txBox="1">
            <a:spLocks noChangeArrowheads="1"/>
          </p:cNvSpPr>
          <p:nvPr/>
        </p:nvSpPr>
        <p:spPr bwMode="auto">
          <a:xfrm>
            <a:off x="6216563" y="6043462"/>
            <a:ext cx="4357816" cy="6771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r>
              <a:rPr lang="en-US" dirty="0">
                <a:latin typeface="+mn-lt"/>
                <a:ea typeface="Segoe"/>
                <a:cs typeface="Segoe"/>
              </a:rPr>
              <a:t>Visit </a:t>
            </a:r>
            <a:r>
              <a:rPr lang="en-US" sz="2000" b="1" dirty="0">
                <a:solidFill>
                  <a:srgbClr val="5486B8"/>
                </a:solidFill>
                <a:latin typeface="+mn-lt"/>
                <a:cs typeface="Segoe"/>
                <a:hlinkClick r:id="rId3"/>
              </a:rPr>
              <a:t>sqlsaturday.com</a:t>
            </a:r>
            <a:r>
              <a:rPr lang="en-US" dirty="0">
                <a:latin typeface="+mn-lt"/>
                <a:ea typeface="Segoe"/>
                <a:cs typeface="Segoe"/>
              </a:rPr>
              <a:t> to register for an event near you!</a:t>
            </a: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0000" t="40687" r="10436" b="44193"/>
          <a:stretch/>
        </p:blipFill>
        <p:spPr>
          <a:xfrm>
            <a:off x="1666322" y="5657728"/>
            <a:ext cx="4425351" cy="839914"/>
          </a:xfrm>
          <a:prstGeom prst="rect">
            <a:avLst/>
          </a:prstGeom>
        </p:spPr>
      </p:pic>
      <p:sp>
        <p:nvSpPr>
          <p:cNvPr id="18" name="Title 17">
            <a:extLst>
              <a:ext uri="{FF2B5EF4-FFF2-40B4-BE49-F238E27FC236}">
                <a16:creationId xmlns:a16="http://schemas.microsoft.com/office/drawing/2014/main" id="{FFA9DF7E-E050-4F93-A0E8-115B3FCEBBD8}"/>
              </a:ext>
            </a:extLst>
          </p:cNvPr>
          <p:cNvSpPr>
            <a:spLocks noGrp="1"/>
          </p:cNvSpPr>
          <p:nvPr>
            <p:ph type="title"/>
          </p:nvPr>
        </p:nvSpPr>
        <p:spPr>
          <a:xfrm>
            <a:off x="589018" y="322890"/>
            <a:ext cx="10972800" cy="685800"/>
          </a:xfrm>
        </p:spPr>
        <p:txBody>
          <a:bodyPr/>
          <a:lstStyle/>
          <a:p>
            <a:r>
              <a:rPr lang="en-CA" dirty="0">
                <a:latin typeface="+mj-lt"/>
              </a:rPr>
              <a:t>Upcoming </a:t>
            </a:r>
            <a:r>
              <a:rPr lang="en-CA" dirty="0" err="1">
                <a:latin typeface="+mj-lt"/>
              </a:rPr>
              <a:t>SQLSaturdays</a:t>
            </a:r>
            <a:endParaRPr lang="en-CA" dirty="0">
              <a:latin typeface="+mj-lt"/>
            </a:endParaRPr>
          </a:p>
        </p:txBody>
      </p:sp>
      <p:grpSp>
        <p:nvGrpSpPr>
          <p:cNvPr id="3" name="Group 2">
            <a:extLst>
              <a:ext uri="{FF2B5EF4-FFF2-40B4-BE49-F238E27FC236}">
                <a16:creationId xmlns:a16="http://schemas.microsoft.com/office/drawing/2014/main" id="{C217C992-58D7-42A7-B602-FEC4CA0648FB}"/>
              </a:ext>
            </a:extLst>
          </p:cNvPr>
          <p:cNvGrpSpPr/>
          <p:nvPr/>
        </p:nvGrpSpPr>
        <p:grpSpPr>
          <a:xfrm>
            <a:off x="2089435" y="974050"/>
            <a:ext cx="8254256" cy="5883950"/>
            <a:chOff x="2069415" y="1208836"/>
            <a:chExt cx="8254256" cy="5883950"/>
          </a:xfrm>
        </p:grpSpPr>
        <p:sp>
          <p:nvSpPr>
            <p:cNvPr id="6" name="Content Placeholder 14"/>
            <p:cNvSpPr txBox="1">
              <a:spLocks/>
            </p:cNvSpPr>
            <p:nvPr/>
          </p:nvSpPr>
          <p:spPr bwMode="auto">
            <a:xfrm>
              <a:off x="2069415" y="1208837"/>
              <a:ext cx="4040188" cy="374783"/>
            </a:xfrm>
            <a:prstGeom prst="rect">
              <a:avLst/>
            </a:prstGeom>
            <a:solidFill>
              <a:srgbClr val="0DB282"/>
            </a:solidFill>
            <a:ln>
              <a:noFill/>
            </a:ln>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US/Canada</a:t>
              </a:r>
            </a:p>
          </p:txBody>
        </p:sp>
        <p:sp>
          <p:nvSpPr>
            <p:cNvPr id="8" name="Content Placeholder 12"/>
            <p:cNvSpPr txBox="1">
              <a:spLocks/>
            </p:cNvSpPr>
            <p:nvPr/>
          </p:nvSpPr>
          <p:spPr bwMode="auto">
            <a:xfrm>
              <a:off x="2069415" y="1584553"/>
              <a:ext cx="4072697" cy="27824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San Diego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Atlanta – BI Edition</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Boston</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Pittsburgh</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Orlando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Minnesota</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Memphis</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Columbus, GA</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Charlotte</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27		Lincoln</a:t>
              </a:r>
              <a:endParaRPr lang="en-US" sz="1100" dirty="0"/>
            </a:p>
            <a:p>
              <a:pPr lvl="1" defTabSz="850900" eaLnBrk="1" fontAlgn="auto" hangingPunct="1">
                <a:lnSpc>
                  <a:spcPct val="110000"/>
                </a:lnSpc>
                <a:spcBef>
                  <a:spcPts val="600"/>
                </a:spcBef>
                <a:spcAft>
                  <a:spcPts val="0"/>
                </a:spcAft>
                <a:tabLst>
                  <a:tab pos="1168400" algn="l"/>
                </a:tabLst>
                <a:defRPr/>
              </a:pPr>
              <a:endParaRPr lang="en-US" sz="1100" dirty="0">
                <a:ea typeface="+mn-ea"/>
              </a:endParaRPr>
            </a:p>
          </p:txBody>
        </p:sp>
        <p:sp>
          <p:nvSpPr>
            <p:cNvPr id="12" name="Content Placeholder 15"/>
            <p:cNvSpPr txBox="1">
              <a:spLocks/>
            </p:cNvSpPr>
            <p:nvPr/>
          </p:nvSpPr>
          <p:spPr bwMode="auto">
            <a:xfrm>
              <a:off x="6109603" y="1208836"/>
              <a:ext cx="4040188" cy="37478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EMEA</a:t>
              </a:r>
            </a:p>
          </p:txBody>
        </p:sp>
        <p:sp>
          <p:nvSpPr>
            <p:cNvPr id="16" name="Content Placeholder 12"/>
            <p:cNvSpPr txBox="1">
              <a:spLocks/>
            </p:cNvSpPr>
            <p:nvPr/>
          </p:nvSpPr>
          <p:spPr bwMode="auto">
            <a:xfrm>
              <a:off x="6109603" y="1583620"/>
              <a:ext cx="4214068" cy="39167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a:t>
              </a:r>
              <a:r>
                <a:rPr lang="en-US" sz="1100" dirty="0" err="1">
                  <a:solidFill>
                    <a:schemeClr val="tx1"/>
                  </a:solidFill>
                </a:rPr>
                <a:t>Kharkiv</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22		Lisbon</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Porto, Portugal</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a:t>
              </a:r>
              <a:r>
                <a:rPr lang="en-US" sz="1100" dirty="0" err="1">
                  <a:solidFill>
                    <a:schemeClr val="tx1"/>
                  </a:solidFill>
                </a:rPr>
                <a:t>Lviv</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a:t>
              </a:r>
              <a:r>
                <a:rPr lang="en-US" sz="1100" dirty="0" err="1">
                  <a:solidFill>
                    <a:schemeClr val="tx1"/>
                  </a:solidFill>
                </a:rPr>
                <a:t>Bucuresti</a:t>
              </a:r>
              <a:endParaRPr lang="en-US" sz="1100" dirty="0">
                <a:solidFill>
                  <a:schemeClr val="tx1"/>
                </a:solidFill>
              </a:endParaRP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Denmark</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Holland</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13		Sofia</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Madrid</a:t>
              </a:r>
            </a:p>
            <a:p>
              <a:pPr lvl="3" defTabSz="850900" eaLnBrk="1" fontAlgn="auto" hangingPunct="1">
                <a:lnSpc>
                  <a:spcPct val="110000"/>
                </a:lnSpc>
                <a:spcBef>
                  <a:spcPts val="600"/>
                </a:spcBef>
                <a:spcAft>
                  <a:spcPts val="0"/>
                </a:spcAft>
                <a:tabLst>
                  <a:tab pos="1168400" algn="l"/>
                </a:tabLst>
                <a:defRPr/>
              </a:pPr>
              <a:r>
                <a:rPr lang="en-US" sz="1100" dirty="0">
                  <a:solidFill>
                    <a:schemeClr val="tx1"/>
                  </a:solidFill>
                </a:rPr>
                <a:t>Oct 27		Munich</a:t>
              </a:r>
            </a:p>
            <a:p>
              <a:pPr lvl="1" defTabSz="850900" eaLnBrk="1" fontAlgn="auto" hangingPunct="1">
                <a:lnSpc>
                  <a:spcPct val="110000"/>
                </a:lnSpc>
                <a:spcBef>
                  <a:spcPts val="600"/>
                </a:spcBef>
                <a:spcAft>
                  <a:spcPts val="0"/>
                </a:spcAft>
                <a:tabLst>
                  <a:tab pos="1168400" algn="l"/>
                </a:tabLst>
                <a:defRPr/>
              </a:pPr>
              <a:endParaRPr lang="en-US" sz="1200" dirty="0">
                <a:solidFill>
                  <a:schemeClr val="tx1"/>
                </a:solidFill>
              </a:endParaRPr>
            </a:p>
          </p:txBody>
        </p:sp>
        <p:sp>
          <p:nvSpPr>
            <p:cNvPr id="15" name="Content Placeholder 12">
              <a:extLst>
                <a:ext uri="{FF2B5EF4-FFF2-40B4-BE49-F238E27FC236}">
                  <a16:creationId xmlns:a16="http://schemas.microsoft.com/office/drawing/2014/main" id="{6B2E32EA-86E1-4BE5-B6C0-D21388B87A93}"/>
                </a:ext>
              </a:extLst>
            </p:cNvPr>
            <p:cNvSpPr txBox="1">
              <a:spLocks/>
            </p:cNvSpPr>
            <p:nvPr/>
          </p:nvSpPr>
          <p:spPr bwMode="auto">
            <a:xfrm>
              <a:off x="6093348" y="5644266"/>
              <a:ext cx="4214068" cy="14485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endParaRPr lang="en-US" sz="1100" dirty="0">
                <a:solidFill>
                  <a:schemeClr val="tx1"/>
                </a:solidFill>
              </a:endParaRPr>
            </a:p>
            <a:p>
              <a:pPr lvl="1" defTabSz="850900" eaLnBrk="1" fontAlgn="auto" hangingPunct="1">
                <a:lnSpc>
                  <a:spcPct val="110000"/>
                </a:lnSpc>
                <a:spcBef>
                  <a:spcPts val="600"/>
                </a:spcBef>
                <a:spcAft>
                  <a:spcPts val="0"/>
                </a:spcAft>
                <a:tabLst>
                  <a:tab pos="1168400" algn="l"/>
                </a:tabLst>
                <a:defRPr/>
              </a:pPr>
              <a:endParaRPr lang="en-US" sz="1100" dirty="0">
                <a:solidFill>
                  <a:schemeClr val="tx1"/>
                </a:solidFill>
              </a:endParaRPr>
            </a:p>
            <a:p>
              <a:pPr marL="0" lvl="1" indent="0" defTabSz="850900" eaLnBrk="1" fontAlgn="auto" hangingPunct="1">
                <a:lnSpc>
                  <a:spcPct val="110000"/>
                </a:lnSpc>
                <a:spcBef>
                  <a:spcPts val="600"/>
                </a:spcBef>
                <a:spcAft>
                  <a:spcPts val="0"/>
                </a:spcAft>
                <a:buNone/>
                <a:tabLst>
                  <a:tab pos="1168400" algn="l"/>
                </a:tabLst>
                <a:defRPr/>
              </a:pPr>
              <a:endParaRPr lang="en-US" sz="1100" dirty="0">
                <a:solidFill>
                  <a:schemeClr val="tx1"/>
                </a:solidFill>
              </a:endParaRPr>
            </a:p>
          </p:txBody>
        </p:sp>
        <p:sp>
          <p:nvSpPr>
            <p:cNvPr id="11" name="Content Placeholder 15">
              <a:extLst>
                <a:ext uri="{FF2B5EF4-FFF2-40B4-BE49-F238E27FC236}">
                  <a16:creationId xmlns:a16="http://schemas.microsoft.com/office/drawing/2014/main" id="{1E01DB28-5ADA-45E9-A53C-A2AB03BC4A0B}"/>
                </a:ext>
              </a:extLst>
            </p:cNvPr>
            <p:cNvSpPr txBox="1">
              <a:spLocks/>
            </p:cNvSpPr>
            <p:nvPr/>
          </p:nvSpPr>
          <p:spPr bwMode="auto">
            <a:xfrm>
              <a:off x="2069415" y="4309461"/>
              <a:ext cx="4040188" cy="347143"/>
            </a:xfrm>
            <a:prstGeom prst="rect">
              <a:avLst/>
            </a:prstGeom>
            <a:solidFill>
              <a:srgbClr val="29BEC4"/>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lvl1pPr>
                <a:defRPr>
                  <a:solidFill>
                    <a:schemeClr val="tx1"/>
                  </a:solidFill>
                  <a:latin typeface="Segoe UI" panose="020B0502040204020203" pitchFamily="34" charset="0"/>
                  <a:cs typeface="Arial" panose="020B0604020202020204" pitchFamily="34" charset="0"/>
                </a:defRPr>
              </a:lvl1pPr>
              <a:lvl2pPr marL="742950" indent="-285750">
                <a:defRPr>
                  <a:solidFill>
                    <a:schemeClr val="tx1"/>
                  </a:solidFill>
                  <a:latin typeface="Segoe UI" panose="020B0502040204020203" pitchFamily="34" charset="0"/>
                  <a:cs typeface="Arial" panose="020B0604020202020204" pitchFamily="34" charset="0"/>
                </a:defRPr>
              </a:lvl2pPr>
              <a:lvl3pPr marL="1143000" indent="-228600">
                <a:defRPr>
                  <a:solidFill>
                    <a:schemeClr val="tx1"/>
                  </a:solidFill>
                  <a:latin typeface="Segoe UI" panose="020B0502040204020203" pitchFamily="34" charset="0"/>
                  <a:cs typeface="Arial" panose="020B0604020202020204" pitchFamily="34" charset="0"/>
                </a:defRPr>
              </a:lvl3pPr>
              <a:lvl4pPr marL="1600200" indent="-228600">
                <a:defRPr>
                  <a:solidFill>
                    <a:schemeClr val="tx1"/>
                  </a:solidFill>
                  <a:latin typeface="Segoe UI" panose="020B0502040204020203" pitchFamily="34" charset="0"/>
                  <a:cs typeface="Arial" panose="020B0604020202020204" pitchFamily="34" charset="0"/>
                </a:defRPr>
              </a:lvl4pPr>
              <a:lvl5pPr marL="2057400" indent="-228600">
                <a:defRPr>
                  <a:solidFill>
                    <a:schemeClr val="tx1"/>
                  </a:solidFill>
                  <a:latin typeface="Segoe UI" panose="020B0502040204020203"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Segoe UI" panose="020B0502040204020203" pitchFamily="34" charset="0"/>
                  <a:cs typeface="Arial" panose="020B0604020202020204" pitchFamily="34" charset="0"/>
                </a:defRPr>
              </a:lvl9pPr>
            </a:lstStyle>
            <a:p>
              <a:pPr algn="ctr" eaLnBrk="1" hangingPunct="1">
                <a:spcBef>
                  <a:spcPct val="20000"/>
                </a:spcBef>
                <a:buClr>
                  <a:srgbClr val="90C618"/>
                </a:buClr>
                <a:buFont typeface="Arial" panose="020B0604020202020204" pitchFamily="34" charset="0"/>
                <a:buNone/>
              </a:pPr>
              <a:r>
                <a:rPr lang="en-US" b="1" dirty="0">
                  <a:solidFill>
                    <a:srgbClr val="FFFFFF"/>
                  </a:solidFill>
                  <a:latin typeface="+mn-lt"/>
                  <a:ea typeface="Segoe"/>
                  <a:cs typeface="Segoe"/>
                </a:rPr>
                <a:t>LATAM</a:t>
              </a:r>
            </a:p>
          </p:txBody>
        </p:sp>
        <p:sp>
          <p:nvSpPr>
            <p:cNvPr id="14" name="Content Placeholder 12">
              <a:extLst>
                <a:ext uri="{FF2B5EF4-FFF2-40B4-BE49-F238E27FC236}">
                  <a16:creationId xmlns:a16="http://schemas.microsoft.com/office/drawing/2014/main" id="{D6E3CD9C-89C1-42AC-B462-F71E1C2A8C4E}"/>
                </a:ext>
              </a:extLst>
            </p:cNvPr>
            <p:cNvSpPr txBox="1">
              <a:spLocks/>
            </p:cNvSpPr>
            <p:nvPr/>
          </p:nvSpPr>
          <p:spPr bwMode="auto">
            <a:xfrm>
              <a:off x="2069415" y="4661423"/>
              <a:ext cx="4214068" cy="12310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oAutofit/>
            </a:bodyPr>
            <a:lstStyle>
              <a:lvl1pPr marL="169863" indent="-169863" algn="l" rtl="0" eaLnBrk="0" fontAlgn="base" hangingPunct="0">
                <a:spcBef>
                  <a:spcPct val="20000"/>
                </a:spcBef>
                <a:spcAft>
                  <a:spcPct val="0"/>
                </a:spcAft>
                <a:buClr>
                  <a:schemeClr val="accent4"/>
                </a:buClr>
                <a:buFont typeface="Arial"/>
                <a:buChar char="•"/>
                <a:defRPr sz="1400" kern="1200">
                  <a:solidFill>
                    <a:srgbClr val="595959"/>
                  </a:solidFill>
                  <a:latin typeface="+mn-lt"/>
                  <a:ea typeface="Segoe"/>
                  <a:cs typeface="Segoe"/>
                </a:defRPr>
              </a:lvl1pPr>
              <a:lvl2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2pPr>
              <a:lvl3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3pPr>
              <a:lvl4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4pPr>
              <a:lvl5pPr marL="169863" indent="-169863" algn="l" rtl="0" eaLnBrk="0" fontAlgn="base" hangingPunct="0">
                <a:spcBef>
                  <a:spcPct val="20000"/>
                </a:spcBef>
                <a:spcAft>
                  <a:spcPct val="0"/>
                </a:spcAft>
                <a:buClr>
                  <a:schemeClr val="accent4"/>
                </a:buClr>
                <a:buFont typeface="Arial"/>
                <a:buChar char="•"/>
                <a:defRPr lang="en-US" sz="1400" kern="1200">
                  <a:solidFill>
                    <a:srgbClr val="595959"/>
                  </a:solidFill>
                  <a:latin typeface="+mn-lt"/>
                  <a:ea typeface="Segoe"/>
                  <a:cs typeface="Segoe"/>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Sep 29		São Paulo</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06		Puerto Rico</a:t>
              </a:r>
            </a:p>
            <a:p>
              <a:pPr lvl="1" defTabSz="850900" eaLnBrk="1" fontAlgn="auto" hangingPunct="1">
                <a:lnSpc>
                  <a:spcPct val="110000"/>
                </a:lnSpc>
                <a:spcBef>
                  <a:spcPts val="600"/>
                </a:spcBef>
                <a:spcAft>
                  <a:spcPts val="0"/>
                </a:spcAft>
                <a:tabLst>
                  <a:tab pos="1168400" algn="l"/>
                </a:tabLst>
                <a:defRPr/>
              </a:pPr>
              <a:r>
                <a:rPr lang="en-US" sz="1100" b="1" dirty="0">
                  <a:solidFill>
                    <a:schemeClr val="accent6">
                      <a:lumMod val="60000"/>
                      <a:lumOff val="40000"/>
                    </a:schemeClr>
                  </a:solidFill>
                </a:rPr>
                <a:t>Oct 13		El Salvador</a:t>
              </a:r>
            </a:p>
            <a:p>
              <a:pPr lvl="1" defTabSz="850900" eaLnBrk="1" fontAlgn="auto" hangingPunct="1">
                <a:lnSpc>
                  <a:spcPct val="110000"/>
                </a:lnSpc>
                <a:spcBef>
                  <a:spcPts val="600"/>
                </a:spcBef>
                <a:spcAft>
                  <a:spcPts val="0"/>
                </a:spcAft>
                <a:tabLst>
                  <a:tab pos="1168400" algn="l"/>
                </a:tabLst>
                <a:defRPr/>
              </a:pPr>
              <a:r>
                <a:rPr lang="en-US" sz="1100" dirty="0">
                  <a:solidFill>
                    <a:schemeClr val="tx1"/>
                  </a:solidFill>
                </a:rPr>
                <a:t>Oct 20		Salvador</a:t>
              </a:r>
            </a:p>
          </p:txBody>
        </p:sp>
      </p:grpSp>
    </p:spTree>
    <p:extLst>
      <p:ext uri="{BB962C8B-B14F-4D97-AF65-F5344CB8AC3E}">
        <p14:creationId xmlns:p14="http://schemas.microsoft.com/office/powerpoint/2010/main" val="2596260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43F5E85-5281-46D0-835B-9A1DFAD2E482}"/>
              </a:ext>
            </a:extLst>
          </p:cNvPr>
          <p:cNvPicPr>
            <a:picLocks noChangeAspect="1"/>
          </p:cNvPicPr>
          <p:nvPr/>
        </p:nvPicPr>
        <p:blipFill>
          <a:blip r:embed="rId3">
            <a:lum bright="70000" contrast="-70000"/>
          </a:blip>
          <a:stretch>
            <a:fillRect/>
          </a:stretch>
        </p:blipFill>
        <p:spPr>
          <a:xfrm>
            <a:off x="8434041" y="0"/>
            <a:ext cx="3723992" cy="3895868"/>
          </a:xfrm>
          <a:prstGeom prst="rect">
            <a:avLst/>
          </a:prstGeom>
        </p:spPr>
      </p:pic>
      <p:sp>
        <p:nvSpPr>
          <p:cNvPr id="15" name="Title 14"/>
          <p:cNvSpPr>
            <a:spLocks noGrp="1"/>
          </p:cNvSpPr>
          <p:nvPr>
            <p:ph type="title"/>
          </p:nvPr>
        </p:nvSpPr>
        <p:spPr>
          <a:xfrm>
            <a:off x="527990" y="413679"/>
            <a:ext cx="11191043" cy="892600"/>
          </a:xfrm>
        </p:spPr>
        <p:txBody>
          <a:bodyPr>
            <a:normAutofit/>
          </a:bodyPr>
          <a:lstStyle/>
          <a:p>
            <a:r>
              <a:rPr lang="en-US" dirty="0"/>
              <a:t>Join PASS to Grow Your Career</a:t>
            </a:r>
          </a:p>
        </p:txBody>
      </p:sp>
      <p:pic>
        <p:nvPicPr>
          <p:cNvPr id="17" name="Picture 16">
            <a:extLst>
              <a:ext uri="{FF2B5EF4-FFF2-40B4-BE49-F238E27FC236}">
                <a16:creationId xmlns:a16="http://schemas.microsoft.com/office/drawing/2014/main" id="{CA764D51-CBDB-45A2-A736-190848904C50}"/>
              </a:ext>
            </a:extLst>
          </p:cNvPr>
          <p:cNvPicPr>
            <a:picLocks noChangeAspect="1"/>
          </p:cNvPicPr>
          <p:nvPr/>
        </p:nvPicPr>
        <p:blipFill>
          <a:blip r:embed="rId4"/>
          <a:stretch>
            <a:fillRect/>
          </a:stretch>
        </p:blipFill>
        <p:spPr>
          <a:xfrm>
            <a:off x="5185953" y="4487770"/>
            <a:ext cx="2923824" cy="2070738"/>
          </a:xfrm>
          <a:prstGeom prst="rect">
            <a:avLst/>
          </a:prstGeom>
        </p:spPr>
      </p:pic>
      <p:pic>
        <p:nvPicPr>
          <p:cNvPr id="19" name="Picture 18">
            <a:extLst>
              <a:ext uri="{FF2B5EF4-FFF2-40B4-BE49-F238E27FC236}">
                <a16:creationId xmlns:a16="http://schemas.microsoft.com/office/drawing/2014/main" id="{B929BF78-37EB-4A96-999F-02AF459CCE17}"/>
              </a:ext>
            </a:extLst>
          </p:cNvPr>
          <p:cNvPicPr>
            <a:picLocks noChangeAspect="1"/>
          </p:cNvPicPr>
          <p:nvPr/>
        </p:nvPicPr>
        <p:blipFill>
          <a:blip r:embed="rId5"/>
          <a:stretch>
            <a:fillRect/>
          </a:stretch>
        </p:blipFill>
        <p:spPr>
          <a:xfrm>
            <a:off x="527989" y="4487770"/>
            <a:ext cx="3887282" cy="1724260"/>
          </a:xfrm>
          <a:prstGeom prst="rect">
            <a:avLst/>
          </a:prstGeom>
        </p:spPr>
      </p:pic>
      <p:pic>
        <p:nvPicPr>
          <p:cNvPr id="20" name="Picture 19">
            <a:hlinkClick r:id="rId6"/>
            <a:extLst>
              <a:ext uri="{FF2B5EF4-FFF2-40B4-BE49-F238E27FC236}">
                <a16:creationId xmlns:a16="http://schemas.microsoft.com/office/drawing/2014/main" id="{A753B573-9993-4C4A-9EFE-F7D3BAF6DFA6}"/>
              </a:ext>
            </a:extLst>
          </p:cNvPr>
          <p:cNvPicPr>
            <a:picLocks noChangeAspect="1"/>
          </p:cNvPicPr>
          <p:nvPr/>
        </p:nvPicPr>
        <p:blipFill>
          <a:blip r:embed="rId7"/>
          <a:stretch>
            <a:fillRect/>
          </a:stretch>
        </p:blipFill>
        <p:spPr>
          <a:xfrm>
            <a:off x="8880459" y="4487770"/>
            <a:ext cx="2831156" cy="1724260"/>
          </a:xfrm>
          <a:prstGeom prst="rect">
            <a:avLst/>
          </a:prstGeom>
        </p:spPr>
      </p:pic>
      <p:sp>
        <p:nvSpPr>
          <p:cNvPr id="21" name="Text Placeholder 5">
            <a:extLst>
              <a:ext uri="{FF2B5EF4-FFF2-40B4-BE49-F238E27FC236}">
                <a16:creationId xmlns:a16="http://schemas.microsoft.com/office/drawing/2014/main" id="{C4B216A7-5CA1-46EA-9B23-4209DC10FA6D}"/>
              </a:ext>
            </a:extLst>
          </p:cNvPr>
          <p:cNvSpPr>
            <a:spLocks noGrp="1"/>
          </p:cNvSpPr>
          <p:nvPr>
            <p:ph type="body" sz="quarter" idx="10"/>
          </p:nvPr>
        </p:nvSpPr>
        <p:spPr>
          <a:xfrm>
            <a:off x="527989" y="3937480"/>
            <a:ext cx="4332769" cy="390525"/>
          </a:xfrm>
        </p:spPr>
        <p:txBody>
          <a:bodyPr/>
          <a:lstStyle/>
          <a:p>
            <a:r>
              <a:rPr lang="en-US" sz="2000" dirty="0"/>
              <a:t>The Community</a:t>
            </a:r>
          </a:p>
        </p:txBody>
      </p:sp>
      <p:sp>
        <p:nvSpPr>
          <p:cNvPr id="22" name="Text Placeholder 5">
            <a:extLst>
              <a:ext uri="{FF2B5EF4-FFF2-40B4-BE49-F238E27FC236}">
                <a16:creationId xmlns:a16="http://schemas.microsoft.com/office/drawing/2014/main" id="{743880B9-00B7-4EAB-9D0C-64F97903C196}"/>
              </a:ext>
            </a:extLst>
          </p:cNvPr>
          <p:cNvSpPr txBox="1">
            <a:spLocks/>
          </p:cNvSpPr>
          <p:nvPr/>
        </p:nvSpPr>
        <p:spPr>
          <a:xfrm>
            <a:off x="5185953" y="3943742"/>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Benefits</a:t>
            </a:r>
          </a:p>
        </p:txBody>
      </p:sp>
      <p:sp>
        <p:nvSpPr>
          <p:cNvPr id="23" name="Text Placeholder 5">
            <a:extLst>
              <a:ext uri="{FF2B5EF4-FFF2-40B4-BE49-F238E27FC236}">
                <a16:creationId xmlns:a16="http://schemas.microsoft.com/office/drawing/2014/main" id="{4735E51A-0438-4B81-BA23-FD62D17CD74B}"/>
              </a:ext>
            </a:extLst>
          </p:cNvPr>
          <p:cNvSpPr txBox="1">
            <a:spLocks/>
          </p:cNvSpPr>
          <p:nvPr/>
        </p:nvSpPr>
        <p:spPr>
          <a:xfrm>
            <a:off x="8880459" y="3939161"/>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 Join Today!</a:t>
            </a:r>
          </a:p>
        </p:txBody>
      </p:sp>
      <p:sp>
        <p:nvSpPr>
          <p:cNvPr id="24" name="Text Placeholder 1">
            <a:extLst>
              <a:ext uri="{FF2B5EF4-FFF2-40B4-BE49-F238E27FC236}">
                <a16:creationId xmlns:a16="http://schemas.microsoft.com/office/drawing/2014/main" id="{F9C7986F-358B-4FDF-A371-1B787A037E93}"/>
              </a:ext>
            </a:extLst>
          </p:cNvPr>
          <p:cNvSpPr txBox="1">
            <a:spLocks/>
          </p:cNvSpPr>
          <p:nvPr/>
        </p:nvSpPr>
        <p:spPr>
          <a:xfrm>
            <a:off x="527989" y="1912858"/>
            <a:ext cx="10569938" cy="207736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800" dirty="0"/>
              <a:t>Become a member and gain free access to: </a:t>
            </a:r>
          </a:p>
          <a:p>
            <a:pPr marL="285750" indent="-285750">
              <a:spcBef>
                <a:spcPts val="0"/>
              </a:spcBef>
              <a:buFont typeface="Arial" panose="020B0604020202020204" pitchFamily="34" charset="0"/>
              <a:buChar char="•"/>
            </a:pPr>
            <a:r>
              <a:rPr lang="en-US" sz="1800" dirty="0"/>
              <a:t>Online educational content</a:t>
            </a:r>
          </a:p>
          <a:p>
            <a:pPr marL="285750" indent="-285750">
              <a:spcBef>
                <a:spcPts val="0"/>
              </a:spcBef>
              <a:buFont typeface="Arial" panose="020B0604020202020204" pitchFamily="34" charset="0"/>
              <a:buChar char="•"/>
            </a:pPr>
            <a:r>
              <a:rPr lang="en-US" sz="1800" dirty="0"/>
              <a:t>Live webinars</a:t>
            </a:r>
          </a:p>
          <a:p>
            <a:pPr marL="285750" indent="-285750">
              <a:spcBef>
                <a:spcPts val="0"/>
              </a:spcBef>
              <a:buFont typeface="Arial" panose="020B0604020202020204" pitchFamily="34" charset="0"/>
              <a:buChar char="•"/>
            </a:pPr>
            <a:r>
              <a:rPr lang="en-US" sz="1800" dirty="0"/>
              <a:t>In-person meetups, events, and conferences</a:t>
            </a:r>
          </a:p>
          <a:p>
            <a:pPr marL="285750" indent="-285750">
              <a:spcBef>
                <a:spcPts val="0"/>
              </a:spcBef>
              <a:buFont typeface="Arial" panose="020B0604020202020204" pitchFamily="34" charset="0"/>
              <a:buChar char="•"/>
            </a:pPr>
            <a:r>
              <a:rPr lang="en-US" sz="1800" dirty="0"/>
              <a:t>Networking, volunteering, and speaking opportunities</a:t>
            </a:r>
          </a:p>
        </p:txBody>
      </p:sp>
      <p:sp>
        <p:nvSpPr>
          <p:cNvPr id="25" name="Text Placeholder 5">
            <a:extLst>
              <a:ext uri="{FF2B5EF4-FFF2-40B4-BE49-F238E27FC236}">
                <a16:creationId xmlns:a16="http://schemas.microsoft.com/office/drawing/2014/main" id="{3CC1D603-B051-446C-852E-94CA6B80E65D}"/>
              </a:ext>
            </a:extLst>
          </p:cNvPr>
          <p:cNvSpPr txBox="1">
            <a:spLocks/>
          </p:cNvSpPr>
          <p:nvPr/>
        </p:nvSpPr>
        <p:spPr>
          <a:xfrm>
            <a:off x="527988" y="1466043"/>
            <a:ext cx="9443785"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Connect with a global network of 250,000+ data professionals</a:t>
            </a:r>
          </a:p>
        </p:txBody>
      </p:sp>
    </p:spTree>
    <p:extLst>
      <p:ext uri="{BB962C8B-B14F-4D97-AF65-F5344CB8AC3E}">
        <p14:creationId xmlns:p14="http://schemas.microsoft.com/office/powerpoint/2010/main" val="2827947366"/>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1093</Words>
  <Application>Microsoft Office PowerPoint</Application>
  <PresentationFormat>Widescreen</PresentationFormat>
  <Paragraphs>230</Paragraphs>
  <Slides>23</Slides>
  <Notes>11</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23</vt:i4>
      </vt:variant>
    </vt:vector>
  </HeadingPairs>
  <TitlesOfParts>
    <vt:vector size="37" baseType="lpstr">
      <vt:lpstr>Arial</vt:lpstr>
      <vt:lpstr>Calibri</vt:lpstr>
      <vt:lpstr>Calibri Light</vt:lpstr>
      <vt:lpstr>Gotham HTF Light</vt:lpstr>
      <vt:lpstr>Gotham Light</vt:lpstr>
      <vt:lpstr>Gotham SSm A</vt:lpstr>
      <vt:lpstr>Segoe</vt:lpstr>
      <vt:lpstr>Segoe UI</vt:lpstr>
      <vt:lpstr>Segoe UI Light</vt:lpstr>
      <vt:lpstr>Segoe UI Semilight</vt:lpstr>
      <vt:lpstr>PASS</vt:lpstr>
      <vt:lpstr>PASS2017</vt:lpstr>
      <vt:lpstr>Custom Design</vt:lpstr>
      <vt:lpstr>1_PASS</vt:lpstr>
      <vt:lpstr>PowerPoint Presentation</vt:lpstr>
      <vt:lpstr>PowerPoint Presentation</vt:lpstr>
      <vt:lpstr>PowerPoint Presentation</vt:lpstr>
      <vt:lpstr>PowerPoint Presentation</vt:lpstr>
      <vt:lpstr>Upcoming Virtual Group Webinars</vt:lpstr>
      <vt:lpstr>Upcoming Virtual Group Webinars</vt:lpstr>
      <vt:lpstr>Upcoming Virtual Group Webinars</vt:lpstr>
      <vt:lpstr>Upcoming SQLSaturdays</vt:lpstr>
      <vt:lpstr>Join PASS to Grow Your Career</vt:lpstr>
      <vt:lpstr>Newsletter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Main Presentation</vt:lpstr>
      <vt:lpstr>Sponsors</vt:lpstr>
      <vt:lpstr>Resources</vt:lpstr>
      <vt:lpstr>Follow us</vt:lpstr>
      <vt:lpstr>Connect with PASS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Pivaral leal, EDUARDO</cp:lastModifiedBy>
  <cp:revision>548</cp:revision>
  <dcterms:created xsi:type="dcterms:W3CDTF">2017-01-09T02:44:56Z</dcterms:created>
  <dcterms:modified xsi:type="dcterms:W3CDTF">2018-09-27T21:01:29Z</dcterms:modified>
</cp:coreProperties>
</file>

<file path=docProps/thumbnail.jpeg>
</file>